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679" r:id="rId3"/>
    <p:sldId id="533" r:id="rId4"/>
    <p:sldId id="257" r:id="rId5"/>
    <p:sldId id="529" r:id="rId6"/>
    <p:sldId id="668" r:id="rId7"/>
    <p:sldId id="542" r:id="rId8"/>
    <p:sldId id="553" r:id="rId9"/>
    <p:sldId id="554" r:id="rId10"/>
    <p:sldId id="667" r:id="rId11"/>
    <p:sldId id="552" r:id="rId12"/>
    <p:sldId id="548" r:id="rId13"/>
    <p:sldId id="549" r:id="rId14"/>
    <p:sldId id="550" r:id="rId15"/>
    <p:sldId id="532" r:id="rId16"/>
    <p:sldId id="669" r:id="rId17"/>
    <p:sldId id="670" r:id="rId18"/>
    <p:sldId id="551" r:id="rId19"/>
    <p:sldId id="671" r:id="rId20"/>
    <p:sldId id="302" r:id="rId21"/>
    <p:sldId id="630" r:id="rId22"/>
    <p:sldId id="616" r:id="rId23"/>
    <p:sldId id="604" r:id="rId24"/>
    <p:sldId id="672" r:id="rId25"/>
    <p:sldId id="595" r:id="rId26"/>
    <p:sldId id="627" r:id="rId27"/>
    <p:sldId id="633" r:id="rId28"/>
    <p:sldId id="607" r:id="rId29"/>
    <p:sldId id="606" r:id="rId30"/>
    <p:sldId id="587" r:id="rId31"/>
    <p:sldId id="561" r:id="rId32"/>
    <p:sldId id="684" r:id="rId33"/>
    <p:sldId id="593" r:id="rId34"/>
    <p:sldId id="594" r:id="rId35"/>
    <p:sldId id="681" r:id="rId36"/>
    <p:sldId id="283" r:id="rId37"/>
    <p:sldId id="683" r:id="rId38"/>
    <p:sldId id="682" r:id="rId39"/>
    <p:sldId id="678" r:id="rId40"/>
    <p:sldId id="675" r:id="rId41"/>
    <p:sldId id="677" r:id="rId42"/>
    <p:sldId id="664" r:id="rId43"/>
    <p:sldId id="662" r:id="rId44"/>
    <p:sldId id="665" r:id="rId45"/>
    <p:sldId id="622" r:id="rId46"/>
    <p:sldId id="605" r:id="rId47"/>
    <p:sldId id="680" r:id="rId48"/>
    <p:sldId id="265" r:id="rId49"/>
    <p:sldId id="519" r:id="rId50"/>
    <p:sldId id="601" r:id="rId51"/>
    <p:sldId id="5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2"/>
    <p:restoredTop sz="94662"/>
  </p:normalViewPr>
  <p:slideViewPr>
    <p:cSldViewPr snapToGrid="0">
      <p:cViewPr varScale="1">
        <p:scale>
          <a:sx n="77" d="100"/>
          <a:sy n="77" d="100"/>
        </p:scale>
        <p:origin x="108"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B1B90-D727-2E4D-AD08-B29852E19D6A}"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9F846-CF6D-5C40-8615-0CDDF535A6EF}" type="slidenum">
              <a:rPr lang="en-US" smtClean="0"/>
              <a:t>‹#›</a:t>
            </a:fld>
            <a:endParaRPr lang="en-US"/>
          </a:p>
        </p:txBody>
      </p:sp>
    </p:spTree>
    <p:extLst>
      <p:ext uri="{BB962C8B-B14F-4D97-AF65-F5344CB8AC3E}">
        <p14:creationId xmlns:p14="http://schemas.microsoft.com/office/powerpoint/2010/main" val="291552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85000" lnSpcReduction="10000"/>
          </a:bodyPr>
          <a:lstStyle/>
          <a:p>
            <a:pPr marL="342900" indent="-342900" algn="just">
              <a:buFont typeface="+mj-lt"/>
              <a:buAutoNum type="arabicPeriod"/>
            </a:pPr>
            <a:r>
              <a:rPr lang="en-US" altLang="ko-KR" dirty="0"/>
              <a:t>Discourse analysis: </a:t>
            </a:r>
          </a:p>
          <a:p>
            <a:pPr marL="177800" indent="-177800" algn="just">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Discourse is "a specific ensemble of ideas, concepts and categorizations” (</a:t>
            </a:r>
            <a:r>
              <a:rPr lang="en-US" altLang="ko-KR" sz="1400" spc="-20" dirty="0" err="1">
                <a:solidFill>
                  <a:schemeClr val="bg1"/>
                </a:solidFill>
                <a:latin typeface="Arial" pitchFamily="34" charset="0"/>
                <a:ea typeface="나눔고딕" pitchFamily="50" charset="-127"/>
                <a:cs typeface="Arial" pitchFamily="34" charset="0"/>
              </a:rPr>
              <a:t>Hajer</a:t>
            </a:r>
            <a:r>
              <a:rPr lang="en-US" altLang="ko-KR" sz="1400" spc="-20" dirty="0">
                <a:solidFill>
                  <a:schemeClr val="bg1"/>
                </a:solidFill>
                <a:latin typeface="Arial" pitchFamily="34" charset="0"/>
                <a:ea typeface="나눔고딕" pitchFamily="50" charset="-127"/>
                <a:cs typeface="Arial" pitchFamily="34" charset="0"/>
              </a:rPr>
              <a:t> 1995, p 60) </a:t>
            </a:r>
          </a:p>
          <a:p>
            <a:pPr marL="177800" indent="-177800" algn="just">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Embedded in language, it enables people to </a:t>
            </a:r>
            <a:r>
              <a:rPr lang="en-GB" sz="1400" dirty="0">
                <a:solidFill>
                  <a:schemeClr val="bg1"/>
                </a:solidFill>
                <a:latin typeface="Arial" pitchFamily="34" charset="0"/>
                <a:cs typeface="Arial" pitchFamily="34" charset="0"/>
              </a:rPr>
              <a:t>interpret bits of information</a:t>
            </a:r>
            <a:r>
              <a:rPr lang="en-GB" sz="1400" baseline="0" dirty="0">
                <a:solidFill>
                  <a:schemeClr val="bg1"/>
                </a:solidFill>
                <a:latin typeface="Arial" pitchFamily="34" charset="0"/>
                <a:cs typeface="Arial" pitchFamily="34" charset="0"/>
              </a:rPr>
              <a:t> </a:t>
            </a:r>
            <a:r>
              <a:rPr lang="en-GB" sz="1400" dirty="0">
                <a:solidFill>
                  <a:schemeClr val="bg1"/>
                </a:solidFill>
                <a:latin typeface="Arial" pitchFamily="34" charset="0"/>
                <a:cs typeface="Arial" pitchFamily="34" charset="0"/>
              </a:rPr>
              <a:t>(</a:t>
            </a:r>
            <a:r>
              <a:rPr lang="en-GB" sz="1400" dirty="0" err="1">
                <a:solidFill>
                  <a:schemeClr val="bg1"/>
                </a:solidFill>
                <a:latin typeface="Arial" pitchFamily="34" charset="0"/>
                <a:cs typeface="Arial" pitchFamily="34" charset="0"/>
              </a:rPr>
              <a:t>Dryzek</a:t>
            </a:r>
            <a:r>
              <a:rPr lang="en-GB" sz="1400" dirty="0">
                <a:solidFill>
                  <a:schemeClr val="bg1"/>
                </a:solidFill>
                <a:latin typeface="Arial" pitchFamily="34" charset="0"/>
                <a:cs typeface="Arial" pitchFamily="34" charset="0"/>
              </a:rPr>
              <a:t> 2013)</a:t>
            </a:r>
            <a:endParaRPr lang="en-GB" altLang="ko-KR" sz="1400" spc="-20" dirty="0">
              <a:solidFill>
                <a:schemeClr val="bg1"/>
              </a:solidFill>
              <a:latin typeface="Arial" pitchFamily="34" charset="0"/>
              <a:ea typeface="나눔고딕" pitchFamily="50" charset="-127"/>
              <a:cs typeface="Arial" pitchFamily="34" charset="0"/>
            </a:endParaRPr>
          </a:p>
          <a:p>
            <a:pPr marL="177800" indent="-177800" algn="just">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Policy making is the struggle over ideas and their meanings (Stone 1988)</a:t>
            </a:r>
          </a:p>
          <a:p>
            <a:pPr marL="177800" indent="-177800" algn="just">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In environmental policy debates where uncertainty and complexity level is high, discourses could be more influential than scientific ‘facts’ (</a:t>
            </a:r>
            <a:r>
              <a:rPr lang="en-US" altLang="ko-KR" sz="1400" spc="-20" dirty="0" err="1">
                <a:solidFill>
                  <a:schemeClr val="bg1"/>
                </a:solidFill>
                <a:latin typeface="Arial" pitchFamily="34" charset="0"/>
                <a:ea typeface="나눔고딕" pitchFamily="50" charset="-127"/>
                <a:cs typeface="Arial" pitchFamily="34" charset="0"/>
              </a:rPr>
              <a:t>Hajer</a:t>
            </a:r>
            <a:r>
              <a:rPr lang="en-US" altLang="ko-KR" sz="1400" spc="-20" dirty="0">
                <a:solidFill>
                  <a:schemeClr val="bg1"/>
                </a:solidFill>
                <a:latin typeface="Arial" pitchFamily="34" charset="0"/>
                <a:ea typeface="나눔고딕" pitchFamily="50" charset="-127"/>
                <a:cs typeface="Arial" pitchFamily="34" charset="0"/>
              </a:rPr>
              <a:t>, Fischer, </a:t>
            </a:r>
            <a:r>
              <a:rPr lang="en-US" altLang="ko-KR" sz="1400" spc="-20" dirty="0" err="1">
                <a:solidFill>
                  <a:schemeClr val="bg1"/>
                </a:solidFill>
                <a:latin typeface="Arial" pitchFamily="34" charset="0"/>
                <a:ea typeface="나눔고딕" pitchFamily="50" charset="-127"/>
                <a:cs typeface="Arial" pitchFamily="34" charset="0"/>
              </a:rPr>
              <a:t>Hannigan</a:t>
            </a:r>
            <a:r>
              <a:rPr lang="en-US" altLang="ko-KR" sz="1400" spc="-20" dirty="0">
                <a:solidFill>
                  <a:schemeClr val="bg1"/>
                </a:solidFill>
                <a:latin typeface="Arial" pitchFamily="34" charset="0"/>
                <a:ea typeface="나눔고딕" pitchFamily="50" charset="-127"/>
                <a:cs typeface="Arial" pitchFamily="34" charset="0"/>
              </a:rPr>
              <a:t>)</a:t>
            </a:r>
          </a:p>
          <a:p>
            <a:endParaRPr lang="en-US" altLang="ko-KR" dirty="0"/>
          </a:p>
          <a:p>
            <a:r>
              <a:rPr lang="en-US" altLang="ko-KR" dirty="0"/>
              <a:t>2. Institutional analysis:</a:t>
            </a:r>
          </a:p>
          <a:p>
            <a:pPr marL="177800" lvl="0" indent="-177800" algn="just">
              <a:lnSpc>
                <a:spcPct val="90000"/>
              </a:lnSpc>
              <a:spcBef>
                <a:spcPts val="1000"/>
              </a:spcBef>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Institutions are ‘</a:t>
            </a:r>
            <a:r>
              <a:rPr lang="en-GB" sz="1400" dirty="0">
                <a:solidFill>
                  <a:schemeClr val="bg1"/>
                </a:solidFill>
                <a:latin typeface="Arial" pitchFamily="34" charset="0"/>
                <a:cs typeface="Arial" pitchFamily="34" charset="0"/>
              </a:rPr>
              <a:t>the products or the results of human activities in a society with or without intentions</a:t>
            </a:r>
            <a:r>
              <a:rPr lang="en-US" sz="1400" spc="-20" dirty="0">
                <a:solidFill>
                  <a:schemeClr val="bg1"/>
                </a:solidFill>
                <a:latin typeface="Arial" pitchFamily="34" charset="0"/>
                <a:ea typeface="나눔고딕" pitchFamily="50" charset="-127"/>
                <a:cs typeface="Arial" pitchFamily="34" charset="0"/>
              </a:rPr>
              <a:t>’ (DiMaggio and Powell 1991)</a:t>
            </a:r>
            <a:endParaRPr lang="en-US" altLang="ko-KR" sz="1400" spc="-20" dirty="0">
              <a:solidFill>
                <a:schemeClr val="bg1"/>
              </a:solidFill>
              <a:latin typeface="Arial" pitchFamily="34" charset="0"/>
              <a:ea typeface="나눔고딕" pitchFamily="50" charset="-127"/>
              <a:cs typeface="Arial" pitchFamily="34" charset="0"/>
            </a:endParaRPr>
          </a:p>
          <a:p>
            <a:pPr marL="177800" lvl="0" indent="-177800" algn="just">
              <a:lnSpc>
                <a:spcPct val="90000"/>
              </a:lnSpc>
              <a:spcBef>
                <a:spcPts val="1000"/>
              </a:spcBef>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Focus on formal institutions extended to informal institutions in the late 1970s</a:t>
            </a:r>
          </a:p>
          <a:p>
            <a:pPr marL="177800" lvl="0" indent="-177800" algn="just">
              <a:lnSpc>
                <a:spcPct val="90000"/>
              </a:lnSpc>
              <a:spcBef>
                <a:spcPts val="1000"/>
              </a:spcBef>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New institutionalisms (historical, rational choice, socio-cultural and discursive institutionalism) but main focus of this study is historical institutionalism </a:t>
            </a:r>
          </a:p>
          <a:p>
            <a:pPr marL="177800" lvl="0" indent="-177800" algn="just">
              <a:lnSpc>
                <a:spcPct val="90000"/>
              </a:lnSpc>
              <a:spcBef>
                <a:spcPts val="1000"/>
              </a:spcBef>
              <a:buFont typeface="Arial" pitchFamily="34" charset="0"/>
              <a:buChar char="•"/>
            </a:pPr>
            <a:r>
              <a:rPr lang="en-US" altLang="ko-KR" sz="1400" spc="-20" dirty="0">
                <a:solidFill>
                  <a:schemeClr val="bg1"/>
                </a:solidFill>
                <a:latin typeface="Arial" pitchFamily="34" charset="0"/>
                <a:ea typeface="나눔고딕" pitchFamily="50" charset="-127"/>
                <a:cs typeface="Arial" pitchFamily="34" charset="0"/>
              </a:rPr>
              <a:t>Path dependence and critical junctures are key concepts in historical institutionalism (Pierson and </a:t>
            </a:r>
            <a:r>
              <a:rPr lang="en-US" altLang="ko-KR" sz="1400" spc="-20" dirty="0" err="1">
                <a:solidFill>
                  <a:schemeClr val="bg1"/>
                </a:solidFill>
                <a:latin typeface="Arial" pitchFamily="34" charset="0"/>
                <a:ea typeface="나눔고딕" pitchFamily="50" charset="-127"/>
                <a:cs typeface="Arial" pitchFamily="34" charset="0"/>
              </a:rPr>
              <a:t>Skocpol</a:t>
            </a:r>
            <a:r>
              <a:rPr lang="en-US" altLang="ko-KR" sz="1400" spc="-20" dirty="0">
                <a:solidFill>
                  <a:schemeClr val="bg1"/>
                </a:solidFill>
                <a:latin typeface="Arial" pitchFamily="34" charset="0"/>
                <a:ea typeface="나눔고딕" pitchFamily="50" charset="-127"/>
                <a:cs typeface="Arial" pitchFamily="34" charset="0"/>
              </a:rPr>
              <a:t> 2002)</a:t>
            </a:r>
          </a:p>
        </p:txBody>
      </p:sp>
      <p:sp>
        <p:nvSpPr>
          <p:cNvPr id="4" name="슬라이드 번호 개체 틀 3"/>
          <p:cNvSpPr>
            <a:spLocks noGrp="1"/>
          </p:cNvSpPr>
          <p:nvPr>
            <p:ph type="sldNum" sz="quarter" idx="10"/>
          </p:nvPr>
        </p:nvSpPr>
        <p:spPr/>
        <p:txBody>
          <a:bodyPr/>
          <a:lstStyle/>
          <a:p>
            <a:fld id="{D89E9BC4-ECC3-41AD-9B41-983134DD1D08}" type="slidenum">
              <a:rPr lang="ko-KR" altLang="en-US" smtClean="0"/>
              <a:pPr/>
              <a:t>9</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3200" spc="-20" dirty="0">
                <a:solidFill>
                  <a:schemeClr val="tx1"/>
                </a:solidFill>
                <a:latin typeface="Arial" pitchFamily="34" charset="0"/>
                <a:cs typeface="Arial" pitchFamily="34" charset="0"/>
              </a:rPr>
              <a:t>87% of floodplains in the </a:t>
            </a:r>
            <a:r>
              <a:rPr lang="en-US" altLang="ko-KR" sz="3200" spc="-20" dirty="0" err="1">
                <a:solidFill>
                  <a:schemeClr val="tx1"/>
                </a:solidFill>
                <a:latin typeface="Arial" pitchFamily="34" charset="0"/>
                <a:cs typeface="Arial" pitchFamily="34" charset="0"/>
              </a:rPr>
              <a:t>uppoer</a:t>
            </a:r>
            <a:r>
              <a:rPr lang="en-US" altLang="ko-KR" sz="3200" spc="-20" dirty="0">
                <a:solidFill>
                  <a:schemeClr val="tx1"/>
                </a:solidFill>
                <a:latin typeface="Arial" pitchFamily="34" charset="0"/>
                <a:cs typeface="Arial" pitchFamily="34" charset="0"/>
              </a:rPr>
              <a:t> Rhine were lost. 1/3 of former floodplains are retention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3200" spc="-20" dirty="0">
                <a:solidFill>
                  <a:schemeClr val="tx1"/>
                </a:solidFill>
                <a:latin typeface="Arial" pitchFamily="34" charset="0"/>
                <a:cs typeface="Arial" pitchFamily="34" charset="0"/>
              </a:rPr>
              <a:t>NFPP: regulated retention measures, dike shifts, and elimination of dike weak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맑은 고딕" panose="020B0503020000020004" pitchFamily="50"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맑은 고딕" panose="020B0503020000020004" pitchFamily="50" charset="-127"/>
                <a:cs typeface="Times New Roman" panose="02020603050405020304" pitchFamily="18" charset="0"/>
              </a:rPr>
              <a:t>the concept of river basin management. This concept is an integrated approach to water management which covers from the origin spring to the estuary including tributaries (BMU 2019). The WFD states that all member states are obliged to produce river basin management plans for each river basin district (Article 13).</a:t>
            </a:r>
            <a:endParaRPr lang="de-DE"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e-DE" dirty="0"/>
          </a:p>
        </p:txBody>
      </p:sp>
      <p:sp>
        <p:nvSpPr>
          <p:cNvPr id="4" name="슬라이드 번호 개체 틀 3"/>
          <p:cNvSpPr>
            <a:spLocks noGrp="1"/>
          </p:cNvSpPr>
          <p:nvPr>
            <p:ph type="sldNum" sz="quarter" idx="5"/>
          </p:nvPr>
        </p:nvSpPr>
        <p:spPr/>
        <p:txBody>
          <a:bodyPr/>
          <a:lstStyle/>
          <a:p>
            <a:fld id="{E580614C-8926-4850-88BA-FA46199EC795}" type="slidenum">
              <a:rPr lang="de-DE" smtClean="0"/>
              <a:t>19</a:t>
            </a:fld>
            <a:endParaRPr lang="de-DE"/>
          </a:p>
        </p:txBody>
      </p:sp>
    </p:spTree>
    <p:extLst>
      <p:ext uri="{BB962C8B-B14F-4D97-AF65-F5344CB8AC3E}">
        <p14:creationId xmlns:p14="http://schemas.microsoft.com/office/powerpoint/2010/main" val="10842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E9F846-CF6D-5C40-8615-0CDDF535A6EF}" type="slidenum">
              <a:rPr lang="en-US" smtClean="0"/>
              <a:t>37</a:t>
            </a:fld>
            <a:endParaRPr lang="en-US"/>
          </a:p>
        </p:txBody>
      </p:sp>
    </p:spTree>
    <p:extLst>
      <p:ext uri="{BB962C8B-B14F-4D97-AF65-F5344CB8AC3E}">
        <p14:creationId xmlns:p14="http://schemas.microsoft.com/office/powerpoint/2010/main" val="144597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9D6C-CE72-7C2A-47EF-D14CA9DFA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3AF3F-74E5-3196-3364-508E00DDF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BF349E-E3D0-664B-A438-893EFFDD3278}"/>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A407494F-2E5A-E36A-7260-EFAC86CE7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F8C09-D413-61F7-E37F-01D6DA290921}"/>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380823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4C57-9AF8-2504-7156-95510CFBAC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3456-A4A3-24D1-8003-8BBD85F38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390D4-04E2-28A2-45E1-C4FAC5DC6BE1}"/>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EF203620-CF4E-0F73-90AE-433330FF4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BF0CA-68FD-1C01-67B4-A76E092CDD75}"/>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43990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153EFD-7638-A99A-3E6A-4BF008BB4C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00E421-06E5-B93D-210C-A3ADAC7A5C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FD098-F644-227A-F5A3-02F482CBFD3F}"/>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402D3822-FED0-7814-6D81-BCEE61E7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4A067-C27B-8CBF-E992-0A6A9894FF2C}"/>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59015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87DAE26-AA8B-446B-AE48-344368E90778}"/>
              </a:ext>
            </a:extLst>
          </p:cNvPr>
          <p:cNvSpPr>
            <a:spLocks noGrp="1"/>
          </p:cNvSpPr>
          <p:nvPr>
            <p:ph type="ctrTitle"/>
          </p:nvPr>
        </p:nvSpPr>
        <p:spPr>
          <a:xfrm>
            <a:off x="1524000" y="1122363"/>
            <a:ext cx="9144000" cy="2387600"/>
          </a:xfrm>
        </p:spPr>
        <p:txBody>
          <a:bodyPr anchor="b"/>
          <a:lstStyle>
            <a:lvl1pPr algn="ctr">
              <a:defRPr sz="6000"/>
            </a:lvl1pPr>
          </a:lstStyle>
          <a:p>
            <a:r>
              <a:rPr lang="ko-KR" altLang="de-DE"/>
              <a:t>마스터 제목 스타일 편집</a:t>
            </a:r>
            <a:endParaRPr lang="de-DE"/>
          </a:p>
        </p:txBody>
      </p:sp>
      <p:sp>
        <p:nvSpPr>
          <p:cNvPr id="3" name="부제목 2">
            <a:extLst>
              <a:ext uri="{FF2B5EF4-FFF2-40B4-BE49-F238E27FC236}">
                <a16:creationId xmlns:a16="http://schemas.microsoft.com/office/drawing/2014/main" id="{E0419900-AD00-40D1-B1B7-88A04EEAA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de-DE"/>
              <a:t>클릭하여 마스터 부제목 스타일 편집</a:t>
            </a:r>
            <a:endParaRPr lang="de-DE"/>
          </a:p>
        </p:txBody>
      </p:sp>
      <p:sp>
        <p:nvSpPr>
          <p:cNvPr id="4" name="날짜 개체 틀 3">
            <a:extLst>
              <a:ext uri="{FF2B5EF4-FFF2-40B4-BE49-F238E27FC236}">
                <a16:creationId xmlns:a16="http://schemas.microsoft.com/office/drawing/2014/main" id="{B0DC80FE-16B4-46DD-8220-F3C4D523276A}"/>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842B8E93-8D8F-426F-BC68-8CD96C43299C}"/>
              </a:ext>
            </a:extLst>
          </p:cNvPr>
          <p:cNvSpPr>
            <a:spLocks noGrp="1"/>
          </p:cNvSpPr>
          <p:nvPr>
            <p:ph type="ftr" sz="quarter" idx="11"/>
          </p:nvPr>
        </p:nvSpPr>
        <p:spPr/>
        <p:txBody>
          <a:bodyPr/>
          <a:lstStyle/>
          <a:p>
            <a:endParaRPr lang="de-DE"/>
          </a:p>
        </p:txBody>
      </p:sp>
      <p:sp>
        <p:nvSpPr>
          <p:cNvPr id="6" name="슬라이드 번호 개체 틀 5">
            <a:extLst>
              <a:ext uri="{FF2B5EF4-FFF2-40B4-BE49-F238E27FC236}">
                <a16:creationId xmlns:a16="http://schemas.microsoft.com/office/drawing/2014/main" id="{0B07E078-701A-428C-A672-438362359258}"/>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54349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890F658-DB86-453E-9FE7-C6E5AB06E401}"/>
              </a:ext>
            </a:extLst>
          </p:cNvPr>
          <p:cNvSpPr>
            <a:spLocks noGrp="1"/>
          </p:cNvSpPr>
          <p:nvPr>
            <p:ph type="title"/>
          </p:nvPr>
        </p:nvSpPr>
        <p:spPr/>
        <p:txBody>
          <a:bodyPr/>
          <a:lstStyle/>
          <a:p>
            <a:r>
              <a:rPr lang="ko-KR" altLang="de-DE"/>
              <a:t>마스터 제목 스타일 편집</a:t>
            </a:r>
            <a:endParaRPr lang="de-DE"/>
          </a:p>
        </p:txBody>
      </p:sp>
      <p:sp>
        <p:nvSpPr>
          <p:cNvPr id="3" name="내용 개체 틀 2">
            <a:extLst>
              <a:ext uri="{FF2B5EF4-FFF2-40B4-BE49-F238E27FC236}">
                <a16:creationId xmlns:a16="http://schemas.microsoft.com/office/drawing/2014/main" id="{9E0359A3-15F7-4763-96FF-140B42E45769}"/>
              </a:ext>
            </a:extLst>
          </p:cNvPr>
          <p:cNvSpPr>
            <a:spLocks noGrp="1"/>
          </p:cNvSpPr>
          <p:nvPr>
            <p:ph idx="1"/>
          </p:nvPr>
        </p:nvSpPr>
        <p:spPr/>
        <p:txBody>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날짜 개체 틀 3">
            <a:extLst>
              <a:ext uri="{FF2B5EF4-FFF2-40B4-BE49-F238E27FC236}">
                <a16:creationId xmlns:a16="http://schemas.microsoft.com/office/drawing/2014/main" id="{17F1A9B9-0EB8-410C-A908-6A85547ED869}"/>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EC57ED11-E03D-4033-B83E-80A8983BBE09}"/>
              </a:ext>
            </a:extLst>
          </p:cNvPr>
          <p:cNvSpPr>
            <a:spLocks noGrp="1"/>
          </p:cNvSpPr>
          <p:nvPr>
            <p:ph type="ftr" sz="quarter" idx="11"/>
          </p:nvPr>
        </p:nvSpPr>
        <p:spPr/>
        <p:txBody>
          <a:bodyPr/>
          <a:lstStyle/>
          <a:p>
            <a:endParaRPr lang="de-DE"/>
          </a:p>
        </p:txBody>
      </p:sp>
      <p:sp>
        <p:nvSpPr>
          <p:cNvPr id="6" name="슬라이드 번호 개체 틀 5">
            <a:extLst>
              <a:ext uri="{FF2B5EF4-FFF2-40B4-BE49-F238E27FC236}">
                <a16:creationId xmlns:a16="http://schemas.microsoft.com/office/drawing/2014/main" id="{A3A87617-662E-433B-8A9C-0990795C3788}"/>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104970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CDE4DA4-2991-46C6-AF5D-4315DF932533}"/>
              </a:ext>
            </a:extLst>
          </p:cNvPr>
          <p:cNvSpPr>
            <a:spLocks noGrp="1"/>
          </p:cNvSpPr>
          <p:nvPr>
            <p:ph type="title"/>
          </p:nvPr>
        </p:nvSpPr>
        <p:spPr>
          <a:xfrm>
            <a:off x="831850" y="1709738"/>
            <a:ext cx="10515600" cy="2852737"/>
          </a:xfrm>
        </p:spPr>
        <p:txBody>
          <a:bodyPr anchor="b"/>
          <a:lstStyle>
            <a:lvl1pPr>
              <a:defRPr sz="6000"/>
            </a:lvl1pPr>
          </a:lstStyle>
          <a:p>
            <a:r>
              <a:rPr lang="ko-KR" altLang="de-DE"/>
              <a:t>마스터 제목 스타일 편집</a:t>
            </a:r>
            <a:endParaRPr lang="de-DE"/>
          </a:p>
        </p:txBody>
      </p:sp>
      <p:sp>
        <p:nvSpPr>
          <p:cNvPr id="3" name="텍스트 개체 틀 2">
            <a:extLst>
              <a:ext uri="{FF2B5EF4-FFF2-40B4-BE49-F238E27FC236}">
                <a16:creationId xmlns:a16="http://schemas.microsoft.com/office/drawing/2014/main" id="{BC9DDAD5-4368-444B-BDB1-F90B6EC3E0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de-DE"/>
              <a:t>마스터 텍스트 스타일을 편집하려면 클릭</a:t>
            </a:r>
          </a:p>
        </p:txBody>
      </p:sp>
      <p:sp>
        <p:nvSpPr>
          <p:cNvPr id="4" name="날짜 개체 틀 3">
            <a:extLst>
              <a:ext uri="{FF2B5EF4-FFF2-40B4-BE49-F238E27FC236}">
                <a16:creationId xmlns:a16="http://schemas.microsoft.com/office/drawing/2014/main" id="{0F67F71A-4742-483F-B31B-8A0106D057F4}"/>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13EA3994-5928-4F92-A018-6A32D6009CBE}"/>
              </a:ext>
            </a:extLst>
          </p:cNvPr>
          <p:cNvSpPr>
            <a:spLocks noGrp="1"/>
          </p:cNvSpPr>
          <p:nvPr>
            <p:ph type="ftr" sz="quarter" idx="11"/>
          </p:nvPr>
        </p:nvSpPr>
        <p:spPr/>
        <p:txBody>
          <a:bodyPr/>
          <a:lstStyle/>
          <a:p>
            <a:endParaRPr lang="de-DE"/>
          </a:p>
        </p:txBody>
      </p:sp>
      <p:sp>
        <p:nvSpPr>
          <p:cNvPr id="6" name="슬라이드 번호 개체 틀 5">
            <a:extLst>
              <a:ext uri="{FF2B5EF4-FFF2-40B4-BE49-F238E27FC236}">
                <a16:creationId xmlns:a16="http://schemas.microsoft.com/office/drawing/2014/main" id="{31CE3707-449A-4BEF-86DE-E6D1B4501649}"/>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636885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FB44D1A-35BA-44A0-9870-F2B28656D398}"/>
              </a:ext>
            </a:extLst>
          </p:cNvPr>
          <p:cNvSpPr>
            <a:spLocks noGrp="1"/>
          </p:cNvSpPr>
          <p:nvPr>
            <p:ph type="title"/>
          </p:nvPr>
        </p:nvSpPr>
        <p:spPr/>
        <p:txBody>
          <a:bodyPr/>
          <a:lstStyle/>
          <a:p>
            <a:r>
              <a:rPr lang="ko-KR" altLang="de-DE"/>
              <a:t>마스터 제목 스타일 편집</a:t>
            </a:r>
            <a:endParaRPr lang="de-DE"/>
          </a:p>
        </p:txBody>
      </p:sp>
      <p:sp>
        <p:nvSpPr>
          <p:cNvPr id="3" name="내용 개체 틀 2">
            <a:extLst>
              <a:ext uri="{FF2B5EF4-FFF2-40B4-BE49-F238E27FC236}">
                <a16:creationId xmlns:a16="http://schemas.microsoft.com/office/drawing/2014/main" id="{BF0FDF81-5AA9-4A03-921B-65ACD8AFCB48}"/>
              </a:ext>
            </a:extLst>
          </p:cNvPr>
          <p:cNvSpPr>
            <a:spLocks noGrp="1"/>
          </p:cNvSpPr>
          <p:nvPr>
            <p:ph sz="half" idx="1"/>
          </p:nvPr>
        </p:nvSpPr>
        <p:spPr>
          <a:xfrm>
            <a:off x="838200" y="1825625"/>
            <a:ext cx="5181600" cy="4351338"/>
          </a:xfrm>
        </p:spPr>
        <p:txBody>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내용 개체 틀 3">
            <a:extLst>
              <a:ext uri="{FF2B5EF4-FFF2-40B4-BE49-F238E27FC236}">
                <a16:creationId xmlns:a16="http://schemas.microsoft.com/office/drawing/2014/main" id="{BF3DE5E0-D1F8-4EA6-872D-EEB42E9401D7}"/>
              </a:ext>
            </a:extLst>
          </p:cNvPr>
          <p:cNvSpPr>
            <a:spLocks noGrp="1"/>
          </p:cNvSpPr>
          <p:nvPr>
            <p:ph sz="half" idx="2"/>
          </p:nvPr>
        </p:nvSpPr>
        <p:spPr>
          <a:xfrm>
            <a:off x="6172200" y="1825625"/>
            <a:ext cx="5181600" cy="4351338"/>
          </a:xfrm>
        </p:spPr>
        <p:txBody>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5" name="날짜 개체 틀 4">
            <a:extLst>
              <a:ext uri="{FF2B5EF4-FFF2-40B4-BE49-F238E27FC236}">
                <a16:creationId xmlns:a16="http://schemas.microsoft.com/office/drawing/2014/main" id="{19650921-DF2F-4DC2-84AF-6EF77CC5C229}"/>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6" name="바닥글 개체 틀 5">
            <a:extLst>
              <a:ext uri="{FF2B5EF4-FFF2-40B4-BE49-F238E27FC236}">
                <a16:creationId xmlns:a16="http://schemas.microsoft.com/office/drawing/2014/main" id="{DFA4D440-8242-4CE6-93EF-870DFF72475D}"/>
              </a:ext>
            </a:extLst>
          </p:cNvPr>
          <p:cNvSpPr>
            <a:spLocks noGrp="1"/>
          </p:cNvSpPr>
          <p:nvPr>
            <p:ph type="ftr" sz="quarter" idx="11"/>
          </p:nvPr>
        </p:nvSpPr>
        <p:spPr/>
        <p:txBody>
          <a:bodyPr/>
          <a:lstStyle/>
          <a:p>
            <a:endParaRPr lang="de-DE"/>
          </a:p>
        </p:txBody>
      </p:sp>
      <p:sp>
        <p:nvSpPr>
          <p:cNvPr id="7" name="슬라이드 번호 개체 틀 6">
            <a:extLst>
              <a:ext uri="{FF2B5EF4-FFF2-40B4-BE49-F238E27FC236}">
                <a16:creationId xmlns:a16="http://schemas.microsoft.com/office/drawing/2014/main" id="{B0984A05-6F47-4FDB-9663-E3D4602B0259}"/>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177280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DA44B4B-A51B-4233-AE5E-B86DF24212F1}"/>
              </a:ext>
            </a:extLst>
          </p:cNvPr>
          <p:cNvSpPr>
            <a:spLocks noGrp="1"/>
          </p:cNvSpPr>
          <p:nvPr>
            <p:ph type="title"/>
          </p:nvPr>
        </p:nvSpPr>
        <p:spPr>
          <a:xfrm>
            <a:off x="839788" y="365125"/>
            <a:ext cx="10515600" cy="1325563"/>
          </a:xfrm>
        </p:spPr>
        <p:txBody>
          <a:bodyPr/>
          <a:lstStyle/>
          <a:p>
            <a:r>
              <a:rPr lang="ko-KR" altLang="de-DE"/>
              <a:t>마스터 제목 스타일 편집</a:t>
            </a:r>
            <a:endParaRPr lang="de-DE"/>
          </a:p>
        </p:txBody>
      </p:sp>
      <p:sp>
        <p:nvSpPr>
          <p:cNvPr id="3" name="텍스트 개체 틀 2">
            <a:extLst>
              <a:ext uri="{FF2B5EF4-FFF2-40B4-BE49-F238E27FC236}">
                <a16:creationId xmlns:a16="http://schemas.microsoft.com/office/drawing/2014/main" id="{B1455811-1565-43B7-B007-D3C865566E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de-DE"/>
              <a:t>마스터 텍스트 스타일을 편집하려면 클릭</a:t>
            </a:r>
          </a:p>
        </p:txBody>
      </p:sp>
      <p:sp>
        <p:nvSpPr>
          <p:cNvPr id="4" name="내용 개체 틀 3">
            <a:extLst>
              <a:ext uri="{FF2B5EF4-FFF2-40B4-BE49-F238E27FC236}">
                <a16:creationId xmlns:a16="http://schemas.microsoft.com/office/drawing/2014/main" id="{840ADCD7-F360-424B-A59D-97ABD433D3DE}"/>
              </a:ext>
            </a:extLst>
          </p:cNvPr>
          <p:cNvSpPr>
            <a:spLocks noGrp="1"/>
          </p:cNvSpPr>
          <p:nvPr>
            <p:ph sz="half" idx="2"/>
          </p:nvPr>
        </p:nvSpPr>
        <p:spPr>
          <a:xfrm>
            <a:off x="839788" y="2505075"/>
            <a:ext cx="5157787" cy="3684588"/>
          </a:xfrm>
        </p:spPr>
        <p:txBody>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5" name="텍스트 개체 틀 4">
            <a:extLst>
              <a:ext uri="{FF2B5EF4-FFF2-40B4-BE49-F238E27FC236}">
                <a16:creationId xmlns:a16="http://schemas.microsoft.com/office/drawing/2014/main" id="{3E43FEAF-1F56-4113-AD8B-85639BCAD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de-DE"/>
              <a:t>마스터 텍스트 스타일을 편집하려면 클릭</a:t>
            </a:r>
          </a:p>
        </p:txBody>
      </p:sp>
      <p:sp>
        <p:nvSpPr>
          <p:cNvPr id="6" name="내용 개체 틀 5">
            <a:extLst>
              <a:ext uri="{FF2B5EF4-FFF2-40B4-BE49-F238E27FC236}">
                <a16:creationId xmlns:a16="http://schemas.microsoft.com/office/drawing/2014/main" id="{D18BE327-E02E-4ED4-B9F6-DBCA42206F3D}"/>
              </a:ext>
            </a:extLst>
          </p:cNvPr>
          <p:cNvSpPr>
            <a:spLocks noGrp="1"/>
          </p:cNvSpPr>
          <p:nvPr>
            <p:ph sz="quarter" idx="4"/>
          </p:nvPr>
        </p:nvSpPr>
        <p:spPr>
          <a:xfrm>
            <a:off x="6172200" y="2505075"/>
            <a:ext cx="5183188" cy="3684588"/>
          </a:xfrm>
        </p:spPr>
        <p:txBody>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7" name="날짜 개체 틀 6">
            <a:extLst>
              <a:ext uri="{FF2B5EF4-FFF2-40B4-BE49-F238E27FC236}">
                <a16:creationId xmlns:a16="http://schemas.microsoft.com/office/drawing/2014/main" id="{4BABE861-7C32-41A2-B909-5D2A0C8F4B34}"/>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8" name="바닥글 개체 틀 7">
            <a:extLst>
              <a:ext uri="{FF2B5EF4-FFF2-40B4-BE49-F238E27FC236}">
                <a16:creationId xmlns:a16="http://schemas.microsoft.com/office/drawing/2014/main" id="{64A6955A-B890-4C1F-A3D3-9E010AB8FAEA}"/>
              </a:ext>
            </a:extLst>
          </p:cNvPr>
          <p:cNvSpPr>
            <a:spLocks noGrp="1"/>
          </p:cNvSpPr>
          <p:nvPr>
            <p:ph type="ftr" sz="quarter" idx="11"/>
          </p:nvPr>
        </p:nvSpPr>
        <p:spPr/>
        <p:txBody>
          <a:bodyPr/>
          <a:lstStyle/>
          <a:p>
            <a:endParaRPr lang="de-DE"/>
          </a:p>
        </p:txBody>
      </p:sp>
      <p:sp>
        <p:nvSpPr>
          <p:cNvPr id="9" name="슬라이드 번호 개체 틀 8">
            <a:extLst>
              <a:ext uri="{FF2B5EF4-FFF2-40B4-BE49-F238E27FC236}">
                <a16:creationId xmlns:a16="http://schemas.microsoft.com/office/drawing/2014/main" id="{C686617F-A9B4-4D2D-ADC7-6FAE9DA034DE}"/>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80389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4BA739E-FD81-495D-A77B-FDC7C61C7484}"/>
              </a:ext>
            </a:extLst>
          </p:cNvPr>
          <p:cNvSpPr>
            <a:spLocks noGrp="1"/>
          </p:cNvSpPr>
          <p:nvPr>
            <p:ph type="title"/>
          </p:nvPr>
        </p:nvSpPr>
        <p:spPr/>
        <p:txBody>
          <a:bodyPr/>
          <a:lstStyle/>
          <a:p>
            <a:r>
              <a:rPr lang="ko-KR" altLang="de-DE"/>
              <a:t>마스터 제목 스타일 편집</a:t>
            </a:r>
            <a:endParaRPr lang="de-DE"/>
          </a:p>
        </p:txBody>
      </p:sp>
      <p:sp>
        <p:nvSpPr>
          <p:cNvPr id="3" name="날짜 개체 틀 2">
            <a:extLst>
              <a:ext uri="{FF2B5EF4-FFF2-40B4-BE49-F238E27FC236}">
                <a16:creationId xmlns:a16="http://schemas.microsoft.com/office/drawing/2014/main" id="{11290C6B-3212-49FE-A524-0BB5E9E3F8B7}"/>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4" name="바닥글 개체 틀 3">
            <a:extLst>
              <a:ext uri="{FF2B5EF4-FFF2-40B4-BE49-F238E27FC236}">
                <a16:creationId xmlns:a16="http://schemas.microsoft.com/office/drawing/2014/main" id="{082ED45F-716E-483B-8933-BE1C0CE63DD9}"/>
              </a:ext>
            </a:extLst>
          </p:cNvPr>
          <p:cNvSpPr>
            <a:spLocks noGrp="1"/>
          </p:cNvSpPr>
          <p:nvPr>
            <p:ph type="ftr" sz="quarter" idx="11"/>
          </p:nvPr>
        </p:nvSpPr>
        <p:spPr/>
        <p:txBody>
          <a:bodyPr/>
          <a:lstStyle/>
          <a:p>
            <a:endParaRPr lang="de-DE"/>
          </a:p>
        </p:txBody>
      </p:sp>
      <p:sp>
        <p:nvSpPr>
          <p:cNvPr id="5" name="슬라이드 번호 개체 틀 4">
            <a:extLst>
              <a:ext uri="{FF2B5EF4-FFF2-40B4-BE49-F238E27FC236}">
                <a16:creationId xmlns:a16="http://schemas.microsoft.com/office/drawing/2014/main" id="{EB2B1655-40E2-4BA6-85A7-77B44281B4EC}"/>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383370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96A00ACB-C9A9-4221-B7A7-480796F009E4}"/>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3" name="바닥글 개체 틀 2">
            <a:extLst>
              <a:ext uri="{FF2B5EF4-FFF2-40B4-BE49-F238E27FC236}">
                <a16:creationId xmlns:a16="http://schemas.microsoft.com/office/drawing/2014/main" id="{2C97B348-9C77-4AC3-ADE1-DA4ECE2E772A}"/>
              </a:ext>
            </a:extLst>
          </p:cNvPr>
          <p:cNvSpPr>
            <a:spLocks noGrp="1"/>
          </p:cNvSpPr>
          <p:nvPr>
            <p:ph type="ftr" sz="quarter" idx="11"/>
          </p:nvPr>
        </p:nvSpPr>
        <p:spPr/>
        <p:txBody>
          <a:bodyPr/>
          <a:lstStyle/>
          <a:p>
            <a:endParaRPr lang="de-DE"/>
          </a:p>
        </p:txBody>
      </p:sp>
      <p:sp>
        <p:nvSpPr>
          <p:cNvPr id="4" name="슬라이드 번호 개체 틀 3">
            <a:extLst>
              <a:ext uri="{FF2B5EF4-FFF2-40B4-BE49-F238E27FC236}">
                <a16:creationId xmlns:a16="http://schemas.microsoft.com/office/drawing/2014/main" id="{88AEFB3A-7209-4B85-9261-DA3BE7F47D6E}"/>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47466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E976D80-BC73-4A58-968C-544B80C7108A}"/>
              </a:ext>
            </a:extLst>
          </p:cNvPr>
          <p:cNvSpPr>
            <a:spLocks noGrp="1"/>
          </p:cNvSpPr>
          <p:nvPr>
            <p:ph type="title"/>
          </p:nvPr>
        </p:nvSpPr>
        <p:spPr>
          <a:xfrm>
            <a:off x="839788" y="457200"/>
            <a:ext cx="3932237" cy="1600200"/>
          </a:xfrm>
        </p:spPr>
        <p:txBody>
          <a:bodyPr anchor="b"/>
          <a:lstStyle>
            <a:lvl1pPr>
              <a:defRPr sz="3200"/>
            </a:lvl1pPr>
          </a:lstStyle>
          <a:p>
            <a:r>
              <a:rPr lang="ko-KR" altLang="de-DE"/>
              <a:t>마스터 제목 스타일 편집</a:t>
            </a:r>
            <a:endParaRPr lang="de-DE"/>
          </a:p>
        </p:txBody>
      </p:sp>
      <p:sp>
        <p:nvSpPr>
          <p:cNvPr id="3" name="내용 개체 틀 2">
            <a:extLst>
              <a:ext uri="{FF2B5EF4-FFF2-40B4-BE49-F238E27FC236}">
                <a16:creationId xmlns:a16="http://schemas.microsoft.com/office/drawing/2014/main" id="{2DC7188D-82ED-4B3C-9C7A-0F3DD4A85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텍스트 개체 틀 3">
            <a:extLst>
              <a:ext uri="{FF2B5EF4-FFF2-40B4-BE49-F238E27FC236}">
                <a16:creationId xmlns:a16="http://schemas.microsoft.com/office/drawing/2014/main" id="{4822E3D2-C962-472F-A49F-A327D68E6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de-DE"/>
              <a:t>마스터 텍스트 스타일을 편집하려면 클릭</a:t>
            </a:r>
          </a:p>
        </p:txBody>
      </p:sp>
      <p:sp>
        <p:nvSpPr>
          <p:cNvPr id="5" name="날짜 개체 틀 4">
            <a:extLst>
              <a:ext uri="{FF2B5EF4-FFF2-40B4-BE49-F238E27FC236}">
                <a16:creationId xmlns:a16="http://schemas.microsoft.com/office/drawing/2014/main" id="{3478DF05-2FB9-46C3-BD7C-74173421AB62}"/>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6" name="바닥글 개체 틀 5">
            <a:extLst>
              <a:ext uri="{FF2B5EF4-FFF2-40B4-BE49-F238E27FC236}">
                <a16:creationId xmlns:a16="http://schemas.microsoft.com/office/drawing/2014/main" id="{D840B751-47FA-4FD2-9403-55AAC8845F81}"/>
              </a:ext>
            </a:extLst>
          </p:cNvPr>
          <p:cNvSpPr>
            <a:spLocks noGrp="1"/>
          </p:cNvSpPr>
          <p:nvPr>
            <p:ph type="ftr" sz="quarter" idx="11"/>
          </p:nvPr>
        </p:nvSpPr>
        <p:spPr/>
        <p:txBody>
          <a:bodyPr/>
          <a:lstStyle/>
          <a:p>
            <a:endParaRPr lang="de-DE"/>
          </a:p>
        </p:txBody>
      </p:sp>
      <p:sp>
        <p:nvSpPr>
          <p:cNvPr id="7" name="슬라이드 번호 개체 틀 6">
            <a:extLst>
              <a:ext uri="{FF2B5EF4-FFF2-40B4-BE49-F238E27FC236}">
                <a16:creationId xmlns:a16="http://schemas.microsoft.com/office/drawing/2014/main" id="{4D55CE99-457D-4DF6-A45D-4D49DC626473}"/>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300622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D9A5-8077-389F-B17F-112E70B87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EA1A9-5EFA-4AF6-D8FC-D4D803D4B2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B8BE3-55C4-362B-8A90-B79E693CA9F1}"/>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06694471-9914-E5DC-D48D-3BFD6D397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50751-E273-B08C-E513-AC605D07D105}"/>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140880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6E56A24-B955-4E05-B8FF-41896C0B0CA4}"/>
              </a:ext>
            </a:extLst>
          </p:cNvPr>
          <p:cNvSpPr>
            <a:spLocks noGrp="1"/>
          </p:cNvSpPr>
          <p:nvPr>
            <p:ph type="title"/>
          </p:nvPr>
        </p:nvSpPr>
        <p:spPr>
          <a:xfrm>
            <a:off x="839788" y="457200"/>
            <a:ext cx="3932237" cy="1600200"/>
          </a:xfrm>
        </p:spPr>
        <p:txBody>
          <a:bodyPr anchor="b"/>
          <a:lstStyle>
            <a:lvl1pPr>
              <a:defRPr sz="3200"/>
            </a:lvl1pPr>
          </a:lstStyle>
          <a:p>
            <a:r>
              <a:rPr lang="ko-KR" altLang="de-DE"/>
              <a:t>마스터 제목 스타일 편집</a:t>
            </a:r>
            <a:endParaRPr lang="de-DE"/>
          </a:p>
        </p:txBody>
      </p:sp>
      <p:sp>
        <p:nvSpPr>
          <p:cNvPr id="3" name="그림 개체 틀 2">
            <a:extLst>
              <a:ext uri="{FF2B5EF4-FFF2-40B4-BE49-F238E27FC236}">
                <a16:creationId xmlns:a16="http://schemas.microsoft.com/office/drawing/2014/main" id="{07EDB358-EBAE-4BF6-8093-7035119658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텍스트 개체 틀 3">
            <a:extLst>
              <a:ext uri="{FF2B5EF4-FFF2-40B4-BE49-F238E27FC236}">
                <a16:creationId xmlns:a16="http://schemas.microsoft.com/office/drawing/2014/main" id="{541D918F-76FC-4595-ABC9-5FA354E2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de-DE"/>
              <a:t>마스터 텍스트 스타일을 편집하려면 클릭</a:t>
            </a:r>
          </a:p>
        </p:txBody>
      </p:sp>
      <p:sp>
        <p:nvSpPr>
          <p:cNvPr id="5" name="날짜 개체 틀 4">
            <a:extLst>
              <a:ext uri="{FF2B5EF4-FFF2-40B4-BE49-F238E27FC236}">
                <a16:creationId xmlns:a16="http://schemas.microsoft.com/office/drawing/2014/main" id="{9AEFBE13-79B4-4191-92C1-B0760FD88389}"/>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6" name="바닥글 개체 틀 5">
            <a:extLst>
              <a:ext uri="{FF2B5EF4-FFF2-40B4-BE49-F238E27FC236}">
                <a16:creationId xmlns:a16="http://schemas.microsoft.com/office/drawing/2014/main" id="{FB2A98C8-F0A1-4FD8-ACF8-52B24F58897C}"/>
              </a:ext>
            </a:extLst>
          </p:cNvPr>
          <p:cNvSpPr>
            <a:spLocks noGrp="1"/>
          </p:cNvSpPr>
          <p:nvPr>
            <p:ph type="ftr" sz="quarter" idx="11"/>
          </p:nvPr>
        </p:nvSpPr>
        <p:spPr/>
        <p:txBody>
          <a:bodyPr/>
          <a:lstStyle/>
          <a:p>
            <a:endParaRPr lang="de-DE"/>
          </a:p>
        </p:txBody>
      </p:sp>
      <p:sp>
        <p:nvSpPr>
          <p:cNvPr id="7" name="슬라이드 번호 개체 틀 6">
            <a:extLst>
              <a:ext uri="{FF2B5EF4-FFF2-40B4-BE49-F238E27FC236}">
                <a16:creationId xmlns:a16="http://schemas.microsoft.com/office/drawing/2014/main" id="{24A75487-AB9C-484B-B008-978A31442D05}"/>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176063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843296B-4780-41A1-8DDD-AE2A55AFBA2B}"/>
              </a:ext>
            </a:extLst>
          </p:cNvPr>
          <p:cNvSpPr>
            <a:spLocks noGrp="1"/>
          </p:cNvSpPr>
          <p:nvPr>
            <p:ph type="title"/>
          </p:nvPr>
        </p:nvSpPr>
        <p:spPr/>
        <p:txBody>
          <a:bodyPr/>
          <a:lstStyle/>
          <a:p>
            <a:r>
              <a:rPr lang="ko-KR" altLang="de-DE"/>
              <a:t>마스터 제목 스타일 편집</a:t>
            </a:r>
            <a:endParaRPr lang="de-DE"/>
          </a:p>
        </p:txBody>
      </p:sp>
      <p:sp>
        <p:nvSpPr>
          <p:cNvPr id="3" name="세로 텍스트 개체 틀 2">
            <a:extLst>
              <a:ext uri="{FF2B5EF4-FFF2-40B4-BE49-F238E27FC236}">
                <a16:creationId xmlns:a16="http://schemas.microsoft.com/office/drawing/2014/main" id="{D516EA1D-BA8D-4515-8D56-C6691A639332}"/>
              </a:ext>
            </a:extLst>
          </p:cNvPr>
          <p:cNvSpPr>
            <a:spLocks noGrp="1"/>
          </p:cNvSpPr>
          <p:nvPr>
            <p:ph type="body" orient="vert" idx="1"/>
          </p:nvPr>
        </p:nvSpPr>
        <p:spPr/>
        <p:txBody>
          <a:bodyPr vert="eaVert"/>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날짜 개체 틀 3">
            <a:extLst>
              <a:ext uri="{FF2B5EF4-FFF2-40B4-BE49-F238E27FC236}">
                <a16:creationId xmlns:a16="http://schemas.microsoft.com/office/drawing/2014/main" id="{BB1B2308-A0F4-4C1D-B15A-E0597B12C8A0}"/>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26AE9137-A4BD-447E-A90B-DD3F6A074848}"/>
              </a:ext>
            </a:extLst>
          </p:cNvPr>
          <p:cNvSpPr>
            <a:spLocks noGrp="1"/>
          </p:cNvSpPr>
          <p:nvPr>
            <p:ph type="ftr" sz="quarter" idx="11"/>
          </p:nvPr>
        </p:nvSpPr>
        <p:spPr/>
        <p:txBody>
          <a:bodyPr/>
          <a:lstStyle/>
          <a:p>
            <a:endParaRPr lang="de-DE"/>
          </a:p>
        </p:txBody>
      </p:sp>
      <p:sp>
        <p:nvSpPr>
          <p:cNvPr id="6" name="슬라이드 번호 개체 틀 5">
            <a:extLst>
              <a:ext uri="{FF2B5EF4-FFF2-40B4-BE49-F238E27FC236}">
                <a16:creationId xmlns:a16="http://schemas.microsoft.com/office/drawing/2014/main" id="{2BF4D2BA-B4B7-4EC4-B23B-12DEFD7BA025}"/>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46836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B51A2AA5-D3AB-44C0-8C82-C87E6986EE4E}"/>
              </a:ext>
            </a:extLst>
          </p:cNvPr>
          <p:cNvSpPr>
            <a:spLocks noGrp="1"/>
          </p:cNvSpPr>
          <p:nvPr>
            <p:ph type="title" orient="vert"/>
          </p:nvPr>
        </p:nvSpPr>
        <p:spPr>
          <a:xfrm>
            <a:off x="8724900" y="365125"/>
            <a:ext cx="2628900" cy="5811838"/>
          </a:xfrm>
        </p:spPr>
        <p:txBody>
          <a:bodyPr vert="eaVert"/>
          <a:lstStyle/>
          <a:p>
            <a:r>
              <a:rPr lang="ko-KR" altLang="de-DE"/>
              <a:t>마스터 제목 스타일 편집</a:t>
            </a:r>
            <a:endParaRPr lang="de-DE"/>
          </a:p>
        </p:txBody>
      </p:sp>
      <p:sp>
        <p:nvSpPr>
          <p:cNvPr id="3" name="세로 텍스트 개체 틀 2">
            <a:extLst>
              <a:ext uri="{FF2B5EF4-FFF2-40B4-BE49-F238E27FC236}">
                <a16:creationId xmlns:a16="http://schemas.microsoft.com/office/drawing/2014/main" id="{29571917-5D07-4C95-B0CA-0BA9C2660F7A}"/>
              </a:ext>
            </a:extLst>
          </p:cNvPr>
          <p:cNvSpPr>
            <a:spLocks noGrp="1"/>
          </p:cNvSpPr>
          <p:nvPr>
            <p:ph type="body" orient="vert" idx="1"/>
          </p:nvPr>
        </p:nvSpPr>
        <p:spPr>
          <a:xfrm>
            <a:off x="838200" y="365125"/>
            <a:ext cx="7734300" cy="5811838"/>
          </a:xfrm>
        </p:spPr>
        <p:txBody>
          <a:bodyPr vert="eaVert"/>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날짜 개체 틀 3">
            <a:extLst>
              <a:ext uri="{FF2B5EF4-FFF2-40B4-BE49-F238E27FC236}">
                <a16:creationId xmlns:a16="http://schemas.microsoft.com/office/drawing/2014/main" id="{0A0A32BA-C513-4313-9DA0-D67F445B27D8}"/>
              </a:ext>
            </a:extLst>
          </p:cNvPr>
          <p:cNvSpPr>
            <a:spLocks noGrp="1"/>
          </p:cNvSpPr>
          <p:nvPr>
            <p:ph type="dt" sz="half" idx="10"/>
          </p:nvPr>
        </p:nvSpPr>
        <p:spPr/>
        <p:txBody>
          <a:body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473EC859-C312-45B8-AB6A-E4669C33A28C}"/>
              </a:ext>
            </a:extLst>
          </p:cNvPr>
          <p:cNvSpPr>
            <a:spLocks noGrp="1"/>
          </p:cNvSpPr>
          <p:nvPr>
            <p:ph type="ftr" sz="quarter" idx="11"/>
          </p:nvPr>
        </p:nvSpPr>
        <p:spPr/>
        <p:txBody>
          <a:bodyPr/>
          <a:lstStyle/>
          <a:p>
            <a:endParaRPr lang="de-DE"/>
          </a:p>
        </p:txBody>
      </p:sp>
      <p:sp>
        <p:nvSpPr>
          <p:cNvPr id="6" name="슬라이드 번호 개체 틀 5">
            <a:extLst>
              <a:ext uri="{FF2B5EF4-FFF2-40B4-BE49-F238E27FC236}">
                <a16:creationId xmlns:a16="http://schemas.microsoft.com/office/drawing/2014/main" id="{016A22DD-CFB7-4D28-8501-F22D5ABE21BC}"/>
              </a:ext>
            </a:extLst>
          </p:cNvPr>
          <p:cNvSpPr>
            <a:spLocks noGrp="1"/>
          </p:cNvSpPr>
          <p:nvPr>
            <p:ph type="sldNum" sz="quarter" idx="12"/>
          </p:nvPr>
        </p:nvSpPr>
        <p:spPr/>
        <p:txBody>
          <a:bodyPr/>
          <a:lstStyle/>
          <a:p>
            <a:fld id="{DD225060-EB33-4A29-98B8-09C0587C072D}" type="slidenum">
              <a:rPr lang="de-DE" smtClean="0"/>
              <a:t>‹#›</a:t>
            </a:fld>
            <a:endParaRPr lang="de-DE"/>
          </a:p>
        </p:txBody>
      </p:sp>
    </p:spTree>
    <p:extLst>
      <p:ext uri="{BB962C8B-B14F-4D97-AF65-F5344CB8AC3E}">
        <p14:creationId xmlns:p14="http://schemas.microsoft.com/office/powerpoint/2010/main" val="1428061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1F43D8-887F-4249-AC0F-B4177B92CF29}"/>
              </a:ext>
            </a:extLst>
          </p:cNvPr>
          <p:cNvSpPr>
            <a:spLocks noGrp="1"/>
          </p:cNvSpPr>
          <p:nvPr>
            <p:ph type="title"/>
          </p:nvPr>
        </p:nvSpPr>
        <p:spPr>
          <a:xfrm>
            <a:off x="838200" y="365125"/>
            <a:ext cx="10515600"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6A5D960C-43B2-4CA9-B698-B9F4C61869C1}"/>
              </a:ext>
            </a:extLst>
          </p:cNvPr>
          <p:cNvSpPr>
            <a:spLocks noGrp="1"/>
          </p:cNvSpPr>
          <p:nvPr>
            <p:ph type="body" sz="quarter" idx="10"/>
          </p:nvPr>
        </p:nvSpPr>
        <p:spPr>
          <a:xfrm>
            <a:off x="2207568" y="1989138"/>
            <a:ext cx="8713787" cy="2735262"/>
          </a:xfrm>
          <a:prstGeom prst="rect">
            <a:avLst/>
          </a:prstGeom>
        </p:spPr>
        <p:txBody>
          <a:bodyPr/>
          <a:lstStyle>
            <a:lvl1pPr>
              <a:defRPr>
                <a:solidFill>
                  <a:srgbClr val="ED1B40"/>
                </a:solidFill>
                <a:latin typeface="Calibri" panose="020F0502020204030204" pitchFamily="34" charset="0"/>
                <a:cs typeface="Calibri" panose="020F0502020204030204" pitchFamily="34" charset="0"/>
              </a:defRPr>
            </a:lvl1pPr>
            <a:lvl2pPr marL="914400" indent="-457200">
              <a:buFont typeface="Calibri" panose="020F0502020204030204" pitchFamily="34" charset="0"/>
              <a:buChar char="›"/>
              <a:defRPr>
                <a:latin typeface="Calibri" panose="020F0502020204030204" pitchFamily="34" charset="0"/>
                <a:cs typeface="Calibri" panose="020F0502020204030204" pitchFamily="34" charset="0"/>
              </a:defRPr>
            </a:lvl2pPr>
            <a:lvl3pPr marL="1257300" indent="-342900">
              <a:buFont typeface="Calibri" panose="020F0502020204030204" pitchFamily="34" charset="0"/>
              <a:buChar char="-"/>
              <a:defRPr>
                <a:solidFill>
                  <a:srgbClr val="9F9FA3"/>
                </a:solidFill>
                <a:latin typeface="Calibri" panose="020F0502020204030204" pitchFamily="34" charset="0"/>
                <a:cs typeface="Calibri" panose="020F0502020204030204" pitchFamily="34" charset="0"/>
              </a:defRPr>
            </a:lvl3pPr>
            <a:lvl4pPr marL="1714500" indent="-342900">
              <a:buFont typeface="Courier New" panose="02070309020205020404" pitchFamily="49" charset="0"/>
              <a:buChar char="o"/>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56068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FCF5-CEA4-671A-EF01-54B56FA558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8E1568-DD6F-42CA-AC4A-7ADEFD8DB6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27E145-135A-2978-2B5C-A80EFF40EF04}"/>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4876786A-1578-CD6B-BD07-D86B57C9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EC79A-A796-4518-27A1-F701EE086F70}"/>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89562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0145-0EB2-CE2B-E17D-96D46D6D5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32F7C-A8E8-B284-A650-6E9E2F825E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229018-B7CD-AB12-A7CD-41506297D5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A5246-3B7B-6BC9-667C-1C1D1CD8E60E}"/>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6" name="Footer Placeholder 5">
            <a:extLst>
              <a:ext uri="{FF2B5EF4-FFF2-40B4-BE49-F238E27FC236}">
                <a16:creationId xmlns:a16="http://schemas.microsoft.com/office/drawing/2014/main" id="{5B920F06-E471-417F-F23E-536AB795B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AD134-1D4B-12A7-15BD-84FE47850F14}"/>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213334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B0A6-4668-121D-7203-442FF1CE0E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A77823-BE68-0876-CAE6-D000939B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A1C4F-3B0C-6499-73F8-C77A790DA3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B701C0-3AF4-990F-06B7-C099E36BB8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CFC01A-DEE7-6E0C-1274-6D8745D106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C6DFE-DE36-AE6E-93D3-8A382D2E40A1}"/>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8" name="Footer Placeholder 7">
            <a:extLst>
              <a:ext uri="{FF2B5EF4-FFF2-40B4-BE49-F238E27FC236}">
                <a16:creationId xmlns:a16="http://schemas.microsoft.com/office/drawing/2014/main" id="{76707FCC-DBD7-88AA-B138-B35D7A2BF2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C81358-1F0D-2DEF-BCF0-D91F6EB5D587}"/>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608259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F0A2-F668-72D6-D59A-3362034BA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5789B6-40B6-6CF9-8E7A-337DA52EAFEE}"/>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4" name="Footer Placeholder 3">
            <a:extLst>
              <a:ext uri="{FF2B5EF4-FFF2-40B4-BE49-F238E27FC236}">
                <a16:creationId xmlns:a16="http://schemas.microsoft.com/office/drawing/2014/main" id="{0C855F9A-4175-6A4F-DBD1-097F4CDE1F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79BD0-2F9D-ACFC-9774-E88B7071634A}"/>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3284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0761F-AF21-390F-47A9-D43CF45C7690}"/>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3" name="Footer Placeholder 2">
            <a:extLst>
              <a:ext uri="{FF2B5EF4-FFF2-40B4-BE49-F238E27FC236}">
                <a16:creationId xmlns:a16="http://schemas.microsoft.com/office/drawing/2014/main" id="{E2C15AC3-1816-3336-7C16-55B70EF82F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677F2B-3990-77DD-BF8A-84B7F17BE27E}"/>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343013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714F-63B4-9457-C32A-81A055344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F65FD-8164-2203-3A39-741DCEB0F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3D753-B7D2-DC3E-30BB-A7CA3C891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51360-7CC9-40E4-1502-A106A62766EA}"/>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6" name="Footer Placeholder 5">
            <a:extLst>
              <a:ext uri="{FF2B5EF4-FFF2-40B4-BE49-F238E27FC236}">
                <a16:creationId xmlns:a16="http://schemas.microsoft.com/office/drawing/2014/main" id="{F3EB0683-A821-E790-AAA7-C7A13AB0A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59A0-4254-0132-03D9-EA125E5FCF67}"/>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7846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71E3-D5FC-F2AA-2BB6-93C9DA65A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29DEC5-9E69-7D62-5893-E911B1D47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45D2D-A3B0-D0F8-C2BF-187AA6313E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1CEBB-601D-07F6-200F-E64B6C75080F}"/>
              </a:ext>
            </a:extLst>
          </p:cNvPr>
          <p:cNvSpPr>
            <a:spLocks noGrp="1"/>
          </p:cNvSpPr>
          <p:nvPr>
            <p:ph type="dt" sz="half" idx="10"/>
          </p:nvPr>
        </p:nvSpPr>
        <p:spPr/>
        <p:txBody>
          <a:bodyPr/>
          <a:lstStyle/>
          <a:p>
            <a:fld id="{B458027E-9764-9349-AD80-846853B179C1}" type="datetimeFigureOut">
              <a:rPr lang="en-US" smtClean="0"/>
              <a:t>11/17/2025</a:t>
            </a:fld>
            <a:endParaRPr lang="en-US"/>
          </a:p>
        </p:txBody>
      </p:sp>
      <p:sp>
        <p:nvSpPr>
          <p:cNvPr id="6" name="Footer Placeholder 5">
            <a:extLst>
              <a:ext uri="{FF2B5EF4-FFF2-40B4-BE49-F238E27FC236}">
                <a16:creationId xmlns:a16="http://schemas.microsoft.com/office/drawing/2014/main" id="{236E32C5-FD92-8124-3D35-03235109E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B22DB-7BDA-2D0C-243B-98102CE4685D}"/>
              </a:ext>
            </a:extLst>
          </p:cNvPr>
          <p:cNvSpPr>
            <a:spLocks noGrp="1"/>
          </p:cNvSpPr>
          <p:nvPr>
            <p:ph type="sldNum" sz="quarter" idx="12"/>
          </p:nvPr>
        </p:nvSpPr>
        <p:spPr/>
        <p:txBody>
          <a:bodyPr/>
          <a:lstStyle/>
          <a:p>
            <a:fld id="{F5063FAF-51BE-1E4E-8CD0-4B3CF582028E}" type="slidenum">
              <a:rPr lang="en-US" smtClean="0"/>
              <a:t>‹#›</a:t>
            </a:fld>
            <a:endParaRPr lang="en-US"/>
          </a:p>
        </p:txBody>
      </p:sp>
    </p:spTree>
    <p:extLst>
      <p:ext uri="{BB962C8B-B14F-4D97-AF65-F5344CB8AC3E}">
        <p14:creationId xmlns:p14="http://schemas.microsoft.com/office/powerpoint/2010/main" val="1341451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4E3C9-C38E-21E6-8085-7508C5527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A6BC6D-A129-336C-3C55-8898A228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44FF2-A571-BA19-85BE-8B36A835F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58027E-9764-9349-AD80-846853B179C1}" type="datetimeFigureOut">
              <a:rPr lang="en-US" smtClean="0"/>
              <a:t>11/17/2025</a:t>
            </a:fld>
            <a:endParaRPr lang="en-US"/>
          </a:p>
        </p:txBody>
      </p:sp>
      <p:sp>
        <p:nvSpPr>
          <p:cNvPr id="5" name="Footer Placeholder 4">
            <a:extLst>
              <a:ext uri="{FF2B5EF4-FFF2-40B4-BE49-F238E27FC236}">
                <a16:creationId xmlns:a16="http://schemas.microsoft.com/office/drawing/2014/main" id="{B63409B7-3681-64DD-293D-5CBD8D0B4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EF95A2-0063-43C4-8357-4D0F90484D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063FAF-51BE-1E4E-8CD0-4B3CF582028E}" type="slidenum">
              <a:rPr lang="en-US" smtClean="0"/>
              <a:t>‹#›</a:t>
            </a:fld>
            <a:endParaRPr lang="en-US"/>
          </a:p>
        </p:txBody>
      </p:sp>
    </p:spTree>
    <p:extLst>
      <p:ext uri="{BB962C8B-B14F-4D97-AF65-F5344CB8AC3E}">
        <p14:creationId xmlns:p14="http://schemas.microsoft.com/office/powerpoint/2010/main" val="4084302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82E9789D-E67E-4B18-91F5-552B6E36B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de-DE"/>
              <a:t>마스터 제목 스타일 편집</a:t>
            </a:r>
            <a:endParaRPr lang="de-DE"/>
          </a:p>
        </p:txBody>
      </p:sp>
      <p:sp>
        <p:nvSpPr>
          <p:cNvPr id="3" name="텍스트 개체 틀 2">
            <a:extLst>
              <a:ext uri="{FF2B5EF4-FFF2-40B4-BE49-F238E27FC236}">
                <a16:creationId xmlns:a16="http://schemas.microsoft.com/office/drawing/2014/main" id="{7A82A117-2569-4399-986B-FEE925B17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de-DE"/>
              <a:t>마스터 텍스트 스타일을 편집하려면 클릭</a:t>
            </a:r>
          </a:p>
          <a:p>
            <a:pPr lvl="1"/>
            <a:r>
              <a:rPr lang="ko-KR" altLang="de-DE"/>
              <a:t>두 번째 수준</a:t>
            </a:r>
          </a:p>
          <a:p>
            <a:pPr lvl="2"/>
            <a:r>
              <a:rPr lang="ko-KR" altLang="de-DE"/>
              <a:t>세 번째 수준</a:t>
            </a:r>
          </a:p>
          <a:p>
            <a:pPr lvl="3"/>
            <a:r>
              <a:rPr lang="ko-KR" altLang="de-DE"/>
              <a:t>네 번째 수준</a:t>
            </a:r>
          </a:p>
          <a:p>
            <a:pPr lvl="4"/>
            <a:r>
              <a:rPr lang="ko-KR" altLang="de-DE"/>
              <a:t>다섯 번째 수준</a:t>
            </a:r>
            <a:endParaRPr lang="de-DE"/>
          </a:p>
        </p:txBody>
      </p:sp>
      <p:sp>
        <p:nvSpPr>
          <p:cNvPr id="4" name="날짜 개체 틀 3">
            <a:extLst>
              <a:ext uri="{FF2B5EF4-FFF2-40B4-BE49-F238E27FC236}">
                <a16:creationId xmlns:a16="http://schemas.microsoft.com/office/drawing/2014/main" id="{1851FF3E-A98F-40EE-8300-7D7FA7AE3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40A23-A196-4152-B35C-FD6A6891C79B}" type="datetimeFigureOut">
              <a:rPr lang="de-DE" smtClean="0"/>
              <a:t>17.11.2025</a:t>
            </a:fld>
            <a:endParaRPr lang="de-DE"/>
          </a:p>
        </p:txBody>
      </p:sp>
      <p:sp>
        <p:nvSpPr>
          <p:cNvPr id="5" name="바닥글 개체 틀 4">
            <a:extLst>
              <a:ext uri="{FF2B5EF4-FFF2-40B4-BE49-F238E27FC236}">
                <a16:creationId xmlns:a16="http://schemas.microsoft.com/office/drawing/2014/main" id="{49AA1E93-357D-4C6A-B494-6462E6A3C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슬라이드 번호 개체 틀 5">
            <a:extLst>
              <a:ext uri="{FF2B5EF4-FFF2-40B4-BE49-F238E27FC236}">
                <a16:creationId xmlns:a16="http://schemas.microsoft.com/office/drawing/2014/main" id="{2F0DF0AF-4E1E-480E-9D4B-24B6C7B90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25060-EB33-4A29-98B8-09C0587C072D}" type="slidenum">
              <a:rPr lang="de-DE" smtClean="0"/>
              <a:t>‹#›</a:t>
            </a:fld>
            <a:endParaRPr lang="de-DE"/>
          </a:p>
        </p:txBody>
      </p:sp>
    </p:spTree>
    <p:extLst>
      <p:ext uri="{BB962C8B-B14F-4D97-AF65-F5344CB8AC3E}">
        <p14:creationId xmlns:p14="http://schemas.microsoft.com/office/powerpoint/2010/main" val="3816552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europa.eu/!fHqqKG"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www.bbc.com/korean/international-49764892?fbclid=IwAR3welToVfZCdfCo2vmFqDVJbixodwDeEDVMKPrrCTxz67N9R0R7Z-d9_So"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publicdomainq.net/chameleon-animal-0004564/" TargetMode="External"/><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www.yihyunkang.com/" TargetMode="External"/><Relationship Id="rId4" Type="http://schemas.openxmlformats.org/officeDocument/2006/relationships/hyperlink" Target="mailto:yi_hyun.kang@svet.lu.s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climate-adapt.eea.europa.eu/eu-adaptation-policy/sector-polici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B02FBA03-0E28-4AA9-9A4F-D048EA4A86CA}"/>
              </a:ext>
            </a:extLst>
          </p:cNvPr>
          <p:cNvSpPr>
            <a:spLocks noGrp="1"/>
          </p:cNvSpPr>
          <p:nvPr>
            <p:ph type="ctrTitle"/>
          </p:nvPr>
        </p:nvSpPr>
        <p:spPr>
          <a:xfrm>
            <a:off x="890338" y="640080"/>
            <a:ext cx="3734014" cy="3566160"/>
          </a:xfrm>
        </p:spPr>
        <p:txBody>
          <a:bodyPr anchor="b">
            <a:normAutofit/>
          </a:bodyPr>
          <a:lstStyle/>
          <a:p>
            <a:pPr algn="l"/>
            <a:r>
              <a:rPr lang="ko-KR" altLang="en-US" sz="5400"/>
              <a:t>유럽 기후변화 적응 거버넌스</a:t>
            </a:r>
          </a:p>
        </p:txBody>
      </p:sp>
      <p:sp>
        <p:nvSpPr>
          <p:cNvPr id="3" name="부제목 2">
            <a:extLst>
              <a:ext uri="{FF2B5EF4-FFF2-40B4-BE49-F238E27FC236}">
                <a16:creationId xmlns:a16="http://schemas.microsoft.com/office/drawing/2014/main" id="{65B593A7-9202-4EA1-95A0-3738C934F45D}"/>
              </a:ext>
            </a:extLst>
          </p:cNvPr>
          <p:cNvSpPr>
            <a:spLocks noGrp="1"/>
          </p:cNvSpPr>
          <p:nvPr>
            <p:ph type="subTitle" idx="1"/>
          </p:nvPr>
        </p:nvSpPr>
        <p:spPr>
          <a:xfrm>
            <a:off x="890339" y="4636008"/>
            <a:ext cx="3734014" cy="1572768"/>
          </a:xfrm>
        </p:spPr>
        <p:txBody>
          <a:bodyPr>
            <a:normAutofit/>
          </a:bodyPr>
          <a:lstStyle/>
          <a:p>
            <a:pPr algn="l"/>
            <a:r>
              <a:rPr lang="ko-KR" altLang="en-US"/>
              <a:t>강이현</a:t>
            </a:r>
            <a:endParaRPr lang="en-US" altLang="ko-KR"/>
          </a:p>
          <a:p>
            <a:pPr algn="l"/>
            <a:r>
              <a:rPr lang="en-US" altLang="ko-KR"/>
              <a:t>2025</a:t>
            </a:r>
            <a:r>
              <a:rPr lang="ko-KR" altLang="en-US"/>
              <a:t>년 </a:t>
            </a:r>
            <a:r>
              <a:rPr lang="en-US" altLang="ko-KR"/>
              <a:t>11</a:t>
            </a:r>
            <a:r>
              <a:rPr lang="ko-KR" altLang="en-US"/>
              <a:t>월 </a:t>
            </a:r>
            <a:r>
              <a:rPr lang="en-US" altLang="ko-KR"/>
              <a:t>17</a:t>
            </a:r>
            <a:r>
              <a:rPr lang="ko-KR" altLang="en-US"/>
              <a:t>일</a:t>
            </a:r>
            <a:endParaRPr lang="en-US" altLang="ko-KR"/>
          </a:p>
          <a:p>
            <a:pPr algn="l"/>
            <a:r>
              <a:rPr lang="ko-KR" altLang="en-US"/>
              <a:t>가톨릭대학교</a:t>
            </a:r>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photo description available.">
            <a:extLst>
              <a:ext uri="{FF2B5EF4-FFF2-40B4-BE49-F238E27FC236}">
                <a16:creationId xmlns:a16="http://schemas.microsoft.com/office/drawing/2014/main" id="{1DB48631-D69C-5492-1635-743FB76522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520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F531476-F85F-4865-989D-7E42728C6D25}"/>
              </a:ext>
            </a:extLst>
          </p:cNvPr>
          <p:cNvSpPr>
            <a:spLocks noGrp="1"/>
          </p:cNvSpPr>
          <p:nvPr>
            <p:ph type="title"/>
          </p:nvPr>
        </p:nvSpPr>
        <p:spPr/>
        <p:txBody>
          <a:bodyPr/>
          <a:lstStyle/>
          <a:p>
            <a:endParaRPr lang="de-DE"/>
          </a:p>
        </p:txBody>
      </p:sp>
      <p:sp>
        <p:nvSpPr>
          <p:cNvPr id="3" name="내용 개체 틀 2">
            <a:extLst>
              <a:ext uri="{FF2B5EF4-FFF2-40B4-BE49-F238E27FC236}">
                <a16:creationId xmlns:a16="http://schemas.microsoft.com/office/drawing/2014/main" id="{976B44AD-F437-4AF0-BEE6-CF4532D25EEC}"/>
              </a:ext>
            </a:extLst>
          </p:cNvPr>
          <p:cNvSpPr>
            <a:spLocks noGrp="1"/>
          </p:cNvSpPr>
          <p:nvPr>
            <p:ph idx="1"/>
          </p:nvPr>
        </p:nvSpPr>
        <p:spPr/>
        <p:txBody>
          <a:bodyPr/>
          <a:lstStyle/>
          <a:p>
            <a:endParaRPr lang="de-DE"/>
          </a:p>
        </p:txBody>
      </p:sp>
      <p:pic>
        <p:nvPicPr>
          <p:cNvPr id="11266" name="Picture 2" descr="Fig. 2">
            <a:extLst>
              <a:ext uri="{FF2B5EF4-FFF2-40B4-BE49-F238E27FC236}">
                <a16:creationId xmlns:a16="http://schemas.microsoft.com/office/drawing/2014/main" id="{93B28E52-8C8E-4FFF-9685-94F70790FB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498" y="2441356"/>
            <a:ext cx="11153296" cy="2688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1F7C92-C20A-4C76-9D02-AA00F6FDD97F}"/>
              </a:ext>
            </a:extLst>
          </p:cNvPr>
          <p:cNvSpPr txBox="1"/>
          <p:nvPr/>
        </p:nvSpPr>
        <p:spPr>
          <a:xfrm flipH="1">
            <a:off x="9803348" y="6187440"/>
            <a:ext cx="2001446" cy="369332"/>
          </a:xfrm>
          <a:prstGeom prst="rect">
            <a:avLst/>
          </a:prstGeom>
          <a:noFill/>
        </p:spPr>
        <p:txBody>
          <a:bodyPr wrap="square" rtlCol="0">
            <a:spAutoFit/>
          </a:bodyPr>
          <a:lstStyle/>
          <a:p>
            <a:r>
              <a:rPr lang="de-DE" dirty="0"/>
              <a:t>Fedele</a:t>
            </a:r>
            <a:r>
              <a:rPr lang="ko-KR" altLang="de-DE" dirty="0"/>
              <a:t> </a:t>
            </a:r>
            <a:r>
              <a:rPr lang="de-DE" altLang="ko-KR" dirty="0"/>
              <a:t>et</a:t>
            </a:r>
            <a:r>
              <a:rPr lang="ko-KR" altLang="de-DE" dirty="0"/>
              <a:t> </a:t>
            </a:r>
            <a:r>
              <a:rPr lang="de-DE" altLang="ko-KR" dirty="0"/>
              <a:t>al.</a:t>
            </a:r>
            <a:r>
              <a:rPr lang="ko-KR" altLang="de-DE" dirty="0"/>
              <a:t> </a:t>
            </a:r>
            <a:r>
              <a:rPr lang="de-DE" altLang="ko-KR" dirty="0"/>
              <a:t>(2019)</a:t>
            </a:r>
            <a:endParaRPr lang="de-DE" dirty="0"/>
          </a:p>
        </p:txBody>
      </p:sp>
      <p:sp>
        <p:nvSpPr>
          <p:cNvPr id="5" name="TextBox 4">
            <a:extLst>
              <a:ext uri="{FF2B5EF4-FFF2-40B4-BE49-F238E27FC236}">
                <a16:creationId xmlns:a16="http://schemas.microsoft.com/office/drawing/2014/main" id="{B026E78E-BFC3-40D6-BCE8-52FB699E6D17}"/>
              </a:ext>
            </a:extLst>
          </p:cNvPr>
          <p:cNvSpPr txBox="1"/>
          <p:nvPr/>
        </p:nvSpPr>
        <p:spPr>
          <a:xfrm flipH="1">
            <a:off x="721283" y="5221405"/>
            <a:ext cx="1899087" cy="369332"/>
          </a:xfrm>
          <a:prstGeom prst="rect">
            <a:avLst/>
          </a:prstGeom>
          <a:noFill/>
        </p:spPr>
        <p:txBody>
          <a:bodyPr wrap="square" rtlCol="0">
            <a:spAutoFit/>
          </a:bodyPr>
          <a:lstStyle/>
          <a:p>
            <a:r>
              <a:rPr lang="ko-KR" altLang="de-DE" dirty="0"/>
              <a:t>맞서기</a:t>
            </a:r>
            <a:endParaRPr lang="de-DE" dirty="0"/>
          </a:p>
        </p:txBody>
      </p:sp>
      <p:sp>
        <p:nvSpPr>
          <p:cNvPr id="6" name="TextBox 5">
            <a:extLst>
              <a:ext uri="{FF2B5EF4-FFF2-40B4-BE49-F238E27FC236}">
                <a16:creationId xmlns:a16="http://schemas.microsoft.com/office/drawing/2014/main" id="{BC6827A5-4CD6-4682-9D4C-C28F34D3607C}"/>
              </a:ext>
            </a:extLst>
          </p:cNvPr>
          <p:cNvSpPr txBox="1"/>
          <p:nvPr/>
        </p:nvSpPr>
        <p:spPr>
          <a:xfrm flipH="1">
            <a:off x="4660936" y="5221405"/>
            <a:ext cx="1899087" cy="369332"/>
          </a:xfrm>
          <a:prstGeom prst="rect">
            <a:avLst/>
          </a:prstGeom>
          <a:noFill/>
        </p:spPr>
        <p:txBody>
          <a:bodyPr wrap="square" rtlCol="0">
            <a:spAutoFit/>
          </a:bodyPr>
          <a:lstStyle/>
          <a:p>
            <a:r>
              <a:rPr lang="ko-KR" altLang="de-DE" dirty="0"/>
              <a:t>점진적 적응</a:t>
            </a:r>
            <a:endParaRPr lang="de-DE" dirty="0"/>
          </a:p>
        </p:txBody>
      </p:sp>
      <p:sp>
        <p:nvSpPr>
          <p:cNvPr id="8" name="TextBox 7">
            <a:extLst>
              <a:ext uri="{FF2B5EF4-FFF2-40B4-BE49-F238E27FC236}">
                <a16:creationId xmlns:a16="http://schemas.microsoft.com/office/drawing/2014/main" id="{F183203B-9E42-4974-9363-F90E5094A9EC}"/>
              </a:ext>
            </a:extLst>
          </p:cNvPr>
          <p:cNvSpPr txBox="1"/>
          <p:nvPr/>
        </p:nvSpPr>
        <p:spPr>
          <a:xfrm flipH="1">
            <a:off x="8045581" y="5221405"/>
            <a:ext cx="1899087" cy="369332"/>
          </a:xfrm>
          <a:prstGeom prst="rect">
            <a:avLst/>
          </a:prstGeom>
          <a:noFill/>
        </p:spPr>
        <p:txBody>
          <a:bodyPr wrap="square" rtlCol="0">
            <a:spAutoFit/>
          </a:bodyPr>
          <a:lstStyle/>
          <a:p>
            <a:r>
              <a:rPr lang="ko-KR" altLang="de-DE" dirty="0"/>
              <a:t>전환적 적응</a:t>
            </a:r>
            <a:endParaRPr lang="de-DE" dirty="0"/>
          </a:p>
        </p:txBody>
      </p:sp>
    </p:spTree>
    <p:extLst>
      <p:ext uri="{BB962C8B-B14F-4D97-AF65-F5344CB8AC3E}">
        <p14:creationId xmlns:p14="http://schemas.microsoft.com/office/powerpoint/2010/main" val="259312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F1A4104-5431-4BB5-A77E-3495BA581EA5}"/>
              </a:ext>
            </a:extLst>
          </p:cNvPr>
          <p:cNvSpPr>
            <a:spLocks noGrp="1"/>
          </p:cNvSpPr>
          <p:nvPr>
            <p:ph type="title"/>
          </p:nvPr>
        </p:nvSpPr>
        <p:spPr/>
        <p:txBody>
          <a:bodyPr/>
          <a:lstStyle/>
          <a:p>
            <a:r>
              <a:rPr lang="ko-KR" altLang="de-DE" dirty="0"/>
              <a:t>저항적인 적응</a:t>
            </a:r>
            <a:endParaRPr lang="de-DE" dirty="0"/>
          </a:p>
        </p:txBody>
      </p:sp>
      <p:sp>
        <p:nvSpPr>
          <p:cNvPr id="3" name="내용 개체 틀 2">
            <a:extLst>
              <a:ext uri="{FF2B5EF4-FFF2-40B4-BE49-F238E27FC236}">
                <a16:creationId xmlns:a16="http://schemas.microsoft.com/office/drawing/2014/main" id="{9FF11AC9-D0EC-439F-846D-7291C6149952}"/>
              </a:ext>
            </a:extLst>
          </p:cNvPr>
          <p:cNvSpPr>
            <a:spLocks noGrp="1"/>
          </p:cNvSpPr>
          <p:nvPr>
            <p:ph idx="1"/>
          </p:nvPr>
        </p:nvSpPr>
        <p:spPr/>
        <p:txBody>
          <a:bodyPr/>
          <a:lstStyle/>
          <a:p>
            <a:endParaRPr lang="de-DE" dirty="0"/>
          </a:p>
        </p:txBody>
      </p:sp>
      <p:pic>
        <p:nvPicPr>
          <p:cNvPr id="10242" name="Picture 2" descr="일본의 한 건물 옥상에 빽빽이 설치된 에어컨 실외기">
            <a:extLst>
              <a:ext uri="{FF2B5EF4-FFF2-40B4-BE49-F238E27FC236}">
                <a16:creationId xmlns:a16="http://schemas.microsoft.com/office/drawing/2014/main" id="{923D3D92-4A9D-4D04-AE4F-8FD3A17C2B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2057401"/>
            <a:ext cx="3942801" cy="2610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5D9CEC4-6239-4B77-B240-2ACA0ABBFE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8065" y="2719316"/>
            <a:ext cx="5643349" cy="4232512"/>
          </a:xfrm>
          <a:prstGeom prst="rect">
            <a:avLst/>
          </a:prstGeom>
          <a:noFill/>
          <a:extLst>
            <a:ext uri="{909E8E84-426E-40DD-AFC4-6F175D3DCCD1}">
              <a14:hiddenFill xmlns:a14="http://schemas.microsoft.com/office/drawing/2010/main">
                <a:solidFill>
                  <a:srgbClr val="FFFFFF"/>
                </a:solidFill>
              </a14:hiddenFill>
            </a:ext>
          </a:extLst>
        </p:spPr>
      </p:pic>
      <p:pic>
        <p:nvPicPr>
          <p:cNvPr id="4" name="내용 개체 틀 5" descr="PYH2013071014030001300_P2_59_20130914104402.jpg">
            <a:extLst>
              <a:ext uri="{FF2B5EF4-FFF2-40B4-BE49-F238E27FC236}">
                <a16:creationId xmlns:a16="http://schemas.microsoft.com/office/drawing/2014/main" id="{02B77F5A-B845-4CEB-8263-07117D5B01AC}"/>
              </a:ext>
            </a:extLst>
          </p:cNvPr>
          <p:cNvPicPr>
            <a:picLocks noChangeAspect="1"/>
          </p:cNvPicPr>
          <p:nvPr/>
        </p:nvPicPr>
        <p:blipFill>
          <a:blip r:embed="rId4" cstate="print"/>
          <a:stretch>
            <a:fillRect/>
          </a:stretch>
        </p:blipFill>
        <p:spPr>
          <a:xfrm>
            <a:off x="6003356" y="390808"/>
            <a:ext cx="5950132" cy="3150303"/>
          </a:xfrm>
          <a:prstGeom prst="rect">
            <a:avLst/>
          </a:prstGeom>
        </p:spPr>
      </p:pic>
    </p:spTree>
    <p:extLst>
      <p:ext uri="{BB962C8B-B14F-4D97-AF65-F5344CB8AC3E}">
        <p14:creationId xmlns:p14="http://schemas.microsoft.com/office/powerpoint/2010/main" val="26558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ED709A-F742-4E7E-9205-194FEA457763}"/>
              </a:ext>
            </a:extLst>
          </p:cNvPr>
          <p:cNvSpPr>
            <a:spLocks noGrp="1"/>
          </p:cNvSpPr>
          <p:nvPr>
            <p:ph type="title"/>
          </p:nvPr>
        </p:nvSpPr>
        <p:spPr/>
        <p:txBody>
          <a:bodyPr/>
          <a:lstStyle/>
          <a:p>
            <a:r>
              <a:rPr lang="ko-KR" altLang="de-DE" dirty="0"/>
              <a:t>변천하는 적응</a:t>
            </a:r>
            <a:endParaRPr lang="de-DE" dirty="0"/>
          </a:p>
        </p:txBody>
      </p:sp>
      <p:sp>
        <p:nvSpPr>
          <p:cNvPr id="3" name="내용 개체 틀 2">
            <a:extLst>
              <a:ext uri="{FF2B5EF4-FFF2-40B4-BE49-F238E27FC236}">
                <a16:creationId xmlns:a16="http://schemas.microsoft.com/office/drawing/2014/main" id="{D2D6BF0C-CE64-4CEB-835B-8696B22791E8}"/>
              </a:ext>
            </a:extLst>
          </p:cNvPr>
          <p:cNvSpPr>
            <a:spLocks noGrp="1"/>
          </p:cNvSpPr>
          <p:nvPr>
            <p:ph idx="1"/>
          </p:nvPr>
        </p:nvSpPr>
        <p:spPr/>
        <p:txBody>
          <a:bodyPr/>
          <a:lstStyle/>
          <a:p>
            <a:endParaRPr lang="de-DE" dirty="0"/>
          </a:p>
        </p:txBody>
      </p:sp>
      <p:pic>
        <p:nvPicPr>
          <p:cNvPr id="5" name="그림 4">
            <a:extLst>
              <a:ext uri="{FF2B5EF4-FFF2-40B4-BE49-F238E27FC236}">
                <a16:creationId xmlns:a16="http://schemas.microsoft.com/office/drawing/2014/main" id="{EF2B9835-7E61-44AB-852D-1481E4E75A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20" y="2689519"/>
            <a:ext cx="5616054" cy="3764760"/>
          </a:xfrm>
          <a:prstGeom prst="rect">
            <a:avLst/>
          </a:prstGeom>
        </p:spPr>
      </p:pic>
      <p:pic>
        <p:nvPicPr>
          <p:cNvPr id="16390" name="Picture 6" descr="Regenkarte ganz">
            <a:extLst>
              <a:ext uri="{FF2B5EF4-FFF2-40B4-BE49-F238E27FC236}">
                <a16:creationId xmlns:a16="http://schemas.microsoft.com/office/drawing/2014/main" id="{FB486AB0-387F-4BDD-9532-831042705A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4456" y="82208"/>
            <a:ext cx="5616054" cy="420819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ambla">
            <a:extLst>
              <a:ext uri="{FF2B5EF4-FFF2-40B4-BE49-F238E27FC236}">
                <a16:creationId xmlns:a16="http://schemas.microsoft.com/office/drawing/2014/main" id="{5A59D81D-A94C-4D26-8069-F26B874A0E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6961" y="1158126"/>
            <a:ext cx="3595971" cy="540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055B1BE-8A0C-463C-A968-8E5B6E64C07F}"/>
              </a:ext>
            </a:extLst>
          </p:cNvPr>
          <p:cNvSpPr>
            <a:spLocks noGrp="1"/>
          </p:cNvSpPr>
          <p:nvPr>
            <p:ph type="title"/>
          </p:nvPr>
        </p:nvSpPr>
        <p:spPr/>
        <p:txBody>
          <a:bodyPr/>
          <a:lstStyle/>
          <a:p>
            <a:r>
              <a:rPr lang="ko-KR" altLang="de-DE" dirty="0"/>
              <a:t>전환적 적응</a:t>
            </a:r>
            <a:endParaRPr lang="de-DE" dirty="0"/>
          </a:p>
        </p:txBody>
      </p:sp>
      <p:sp>
        <p:nvSpPr>
          <p:cNvPr id="3" name="내용 개체 틀 2">
            <a:extLst>
              <a:ext uri="{FF2B5EF4-FFF2-40B4-BE49-F238E27FC236}">
                <a16:creationId xmlns:a16="http://schemas.microsoft.com/office/drawing/2014/main" id="{C3659D22-5D2A-4EF0-B6D6-760167DDC545}"/>
              </a:ext>
            </a:extLst>
          </p:cNvPr>
          <p:cNvSpPr>
            <a:spLocks noGrp="1"/>
          </p:cNvSpPr>
          <p:nvPr>
            <p:ph idx="1"/>
          </p:nvPr>
        </p:nvSpPr>
        <p:spPr/>
        <p:txBody>
          <a:bodyPr/>
          <a:lstStyle/>
          <a:p>
            <a:endParaRPr lang="de-DE"/>
          </a:p>
        </p:txBody>
      </p:sp>
      <p:pic>
        <p:nvPicPr>
          <p:cNvPr id="4" name="그림 3">
            <a:extLst>
              <a:ext uri="{FF2B5EF4-FFF2-40B4-BE49-F238E27FC236}">
                <a16:creationId xmlns:a16="http://schemas.microsoft.com/office/drawing/2014/main" id="{3231969C-8C35-41D0-B193-6AB49FF1A8A4}"/>
              </a:ext>
            </a:extLst>
          </p:cNvPr>
          <p:cNvPicPr>
            <a:picLocks noChangeAspect="1"/>
          </p:cNvPicPr>
          <p:nvPr/>
        </p:nvPicPr>
        <p:blipFill>
          <a:blip r:embed="rId2"/>
          <a:stretch>
            <a:fillRect/>
          </a:stretch>
        </p:blipFill>
        <p:spPr>
          <a:xfrm>
            <a:off x="54591" y="2104705"/>
            <a:ext cx="6112891" cy="4182825"/>
          </a:xfrm>
          <a:prstGeom prst="rect">
            <a:avLst/>
          </a:prstGeom>
        </p:spPr>
      </p:pic>
      <p:pic>
        <p:nvPicPr>
          <p:cNvPr id="14342" name="Picture 6" descr="Fliegen Sie gskam Farbsymbol im dunklen Modus, mit flygskam oder Schande des Fliegens, CO2-Verschmutzung, Wachstum der Luftfahrt-Symbole. - Lizenzfrei Alternativer Lebensstil Vektorgrafik">
            <a:extLst>
              <a:ext uri="{FF2B5EF4-FFF2-40B4-BE49-F238E27FC236}">
                <a16:creationId xmlns:a16="http://schemas.microsoft.com/office/drawing/2014/main" id="{6947B003-1E24-408F-96C9-B45BA9E6B7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9220" y="2104705"/>
            <a:ext cx="4277436" cy="427743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a:extLst>
              <a:ext uri="{FF2B5EF4-FFF2-40B4-BE49-F238E27FC236}">
                <a16:creationId xmlns:a16="http://schemas.microsoft.com/office/drawing/2014/main" id="{852BFA1B-12FF-4984-83AE-AE48E5D4CD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47711" y="1006946"/>
            <a:ext cx="4418485" cy="578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2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2"/>
                                        </p:tgtEl>
                                        <p:attrNameLst>
                                          <p:attrName>style.visibility</p:attrName>
                                        </p:attrNameLst>
                                      </p:cBhvr>
                                      <p:to>
                                        <p:strVal val="visible"/>
                                      </p:to>
                                    </p:set>
                                    <p:anim calcmode="lin" valueType="num">
                                      <p:cBhvr additive="base">
                                        <p:cTn id="13" dur="500" fill="hold"/>
                                        <p:tgtEl>
                                          <p:spTgt spid="14342"/>
                                        </p:tgtEl>
                                        <p:attrNameLst>
                                          <p:attrName>ppt_x</p:attrName>
                                        </p:attrNameLst>
                                      </p:cBhvr>
                                      <p:tavLst>
                                        <p:tav tm="0">
                                          <p:val>
                                            <p:strVal val="#ppt_x"/>
                                          </p:val>
                                        </p:tav>
                                        <p:tav tm="100000">
                                          <p:val>
                                            <p:strVal val="#ppt_x"/>
                                          </p:val>
                                        </p:tav>
                                      </p:tavLst>
                                    </p:anim>
                                    <p:anim calcmode="lin" valueType="num">
                                      <p:cBhvr additive="base">
                                        <p:cTn id="14"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additive="base">
                                        <p:cTn id="19" dur="500" fill="hold"/>
                                        <p:tgtEl>
                                          <p:spTgt spid="14338"/>
                                        </p:tgtEl>
                                        <p:attrNameLst>
                                          <p:attrName>ppt_x</p:attrName>
                                        </p:attrNameLst>
                                      </p:cBhvr>
                                      <p:tavLst>
                                        <p:tav tm="0">
                                          <p:val>
                                            <p:strVal val="#ppt_x"/>
                                          </p:val>
                                        </p:tav>
                                        <p:tav tm="100000">
                                          <p:val>
                                            <p:strVal val="#ppt_x"/>
                                          </p:val>
                                        </p:tav>
                                      </p:tavLst>
                                    </p:anim>
                                    <p:anim calcmode="lin" valueType="num">
                                      <p:cBhvr additive="base">
                                        <p:cTn id="2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17CE7A-A6AD-4020-836B-48A7D5E17FA4}"/>
              </a:ext>
            </a:extLst>
          </p:cNvPr>
          <p:cNvSpPr>
            <a:spLocks noGrp="1"/>
          </p:cNvSpPr>
          <p:nvPr>
            <p:ph type="title"/>
          </p:nvPr>
        </p:nvSpPr>
        <p:spPr/>
        <p:txBody>
          <a:bodyPr/>
          <a:lstStyle/>
          <a:p>
            <a:r>
              <a:rPr lang="ko-KR" altLang="de-DE" dirty="0"/>
              <a:t>적응이 어려운 이유 </a:t>
            </a:r>
            <a:endParaRPr lang="de-DE" dirty="0"/>
          </a:p>
        </p:txBody>
      </p:sp>
      <p:sp>
        <p:nvSpPr>
          <p:cNvPr id="3" name="내용 개체 틀 2">
            <a:extLst>
              <a:ext uri="{FF2B5EF4-FFF2-40B4-BE49-F238E27FC236}">
                <a16:creationId xmlns:a16="http://schemas.microsoft.com/office/drawing/2014/main" id="{C8E30427-727B-4BBB-8AA4-03FB1EE751CF}"/>
              </a:ext>
            </a:extLst>
          </p:cNvPr>
          <p:cNvSpPr>
            <a:spLocks noGrp="1"/>
          </p:cNvSpPr>
          <p:nvPr>
            <p:ph idx="1"/>
          </p:nvPr>
        </p:nvSpPr>
        <p:spPr>
          <a:xfrm>
            <a:off x="838200" y="2506662"/>
            <a:ext cx="10515600" cy="4351338"/>
          </a:xfrm>
        </p:spPr>
        <p:txBody>
          <a:bodyPr/>
          <a:lstStyle/>
          <a:p>
            <a:r>
              <a:rPr lang="ko-KR" altLang="de-DE" dirty="0"/>
              <a:t>기후변화 적응은 환경문제인가</a:t>
            </a:r>
            <a:r>
              <a:rPr lang="de-DE" altLang="ko-KR" dirty="0"/>
              <a:t>?</a:t>
            </a:r>
          </a:p>
          <a:p>
            <a:r>
              <a:rPr lang="ko-KR" altLang="de-DE" dirty="0"/>
              <a:t>적응 대책이 효과를 보는 시기는</a:t>
            </a:r>
            <a:r>
              <a:rPr lang="de-DE" altLang="ko-KR" dirty="0"/>
              <a:t>?</a:t>
            </a:r>
          </a:p>
          <a:p>
            <a:r>
              <a:rPr lang="ko-KR" altLang="de-DE" dirty="0"/>
              <a:t>기후변화 부적응</a:t>
            </a:r>
            <a:r>
              <a:rPr lang="de-DE" altLang="ko-KR" dirty="0"/>
              <a:t>(mal-adaptation)</a:t>
            </a:r>
            <a:r>
              <a:rPr lang="ko-KR" altLang="de-DE" dirty="0"/>
              <a:t>의 판단 기준은</a:t>
            </a:r>
            <a:r>
              <a:rPr lang="de-DE" altLang="ko-KR" dirty="0"/>
              <a:t>?</a:t>
            </a:r>
          </a:p>
          <a:p>
            <a:r>
              <a:rPr lang="ko-KR" altLang="de-DE" dirty="0"/>
              <a:t>지속가능한 적응은 </a:t>
            </a:r>
            <a:r>
              <a:rPr lang="ko-KR" altLang="en-US" dirty="0"/>
              <a:t>가능할까</a:t>
            </a:r>
            <a:r>
              <a:rPr lang="en-US" altLang="ko-KR" dirty="0"/>
              <a:t>?</a:t>
            </a:r>
            <a:endParaRPr lang="de-DE" dirty="0"/>
          </a:p>
        </p:txBody>
      </p:sp>
    </p:spTree>
    <p:extLst>
      <p:ext uri="{BB962C8B-B14F-4D97-AF65-F5344CB8AC3E}">
        <p14:creationId xmlns:p14="http://schemas.microsoft.com/office/powerpoint/2010/main" val="353145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9D81-4893-A0B3-72F4-851D451EF846}"/>
              </a:ext>
            </a:extLst>
          </p:cNvPr>
          <p:cNvSpPr>
            <a:spLocks noGrp="1"/>
          </p:cNvSpPr>
          <p:nvPr>
            <p:ph type="title"/>
          </p:nvPr>
        </p:nvSpPr>
        <p:spPr>
          <a:xfrm>
            <a:off x="664028" y="2527754"/>
            <a:ext cx="10515600" cy="1325563"/>
          </a:xfrm>
        </p:spPr>
        <p:txBody>
          <a:bodyPr/>
          <a:lstStyle/>
          <a:p>
            <a:r>
              <a:rPr lang="ko-KR" altLang="en-US" dirty="0"/>
              <a:t>유럽 내 기후변화 적응</a:t>
            </a:r>
            <a:endParaRPr lang="en-US" dirty="0"/>
          </a:p>
        </p:txBody>
      </p:sp>
    </p:spTree>
    <p:extLst>
      <p:ext uri="{BB962C8B-B14F-4D97-AF65-F5344CB8AC3E}">
        <p14:creationId xmlns:p14="http://schemas.microsoft.com/office/powerpoint/2010/main" val="223302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DF72-6349-3177-EE93-C274AA3796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0CDD35-ED1A-3E75-48E5-72AF96D294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38CE08-DA61-3C49-25C9-EC15F663EB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643086" y="-509635"/>
            <a:ext cx="5562698" cy="7367636"/>
          </a:xfrm>
          <a:prstGeom prst="rect">
            <a:avLst/>
          </a:prstGeom>
        </p:spPr>
      </p:pic>
      <p:sp>
        <p:nvSpPr>
          <p:cNvPr id="6" name="TextBox 5">
            <a:extLst>
              <a:ext uri="{FF2B5EF4-FFF2-40B4-BE49-F238E27FC236}">
                <a16:creationId xmlns:a16="http://schemas.microsoft.com/office/drawing/2014/main" id="{DDAAF659-A15B-DA57-F2E8-ACFC9DD29FC7}"/>
              </a:ext>
            </a:extLst>
          </p:cNvPr>
          <p:cNvSpPr txBox="1"/>
          <p:nvPr/>
        </p:nvSpPr>
        <p:spPr>
          <a:xfrm>
            <a:off x="108123" y="6509971"/>
            <a:ext cx="6098058" cy="276999"/>
          </a:xfrm>
          <a:prstGeom prst="rect">
            <a:avLst/>
          </a:prstGeom>
          <a:noFill/>
        </p:spPr>
        <p:txBody>
          <a:bodyPr wrap="square">
            <a:spAutoFit/>
          </a:bodyPr>
          <a:lstStyle/>
          <a:p>
            <a:r>
              <a:rPr lang="en-US" sz="1200" dirty="0"/>
              <a:t>Source: EEA Report: European Climate Risk Assessment</a:t>
            </a:r>
          </a:p>
        </p:txBody>
      </p:sp>
    </p:spTree>
    <p:extLst>
      <p:ext uri="{BB962C8B-B14F-4D97-AF65-F5344CB8AC3E}">
        <p14:creationId xmlns:p14="http://schemas.microsoft.com/office/powerpoint/2010/main" val="3909153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7E44790-B7D6-4F66-B3E3-B2390D232462}"/>
              </a:ext>
            </a:extLst>
          </p:cNvPr>
          <p:cNvSpPr>
            <a:spLocks noGrp="1"/>
          </p:cNvSpPr>
          <p:nvPr>
            <p:ph type="title"/>
          </p:nvPr>
        </p:nvSpPr>
        <p:spPr/>
        <p:txBody>
          <a:bodyPr/>
          <a:lstStyle/>
          <a:p>
            <a:r>
              <a:rPr lang="ko-KR" altLang="de-DE" dirty="0"/>
              <a:t>네덜란드 </a:t>
            </a:r>
            <a:r>
              <a:rPr lang="de-DE" altLang="ko-KR" dirty="0"/>
              <a:t>‘</a:t>
            </a:r>
            <a:r>
              <a:rPr lang="ko-KR" altLang="de-DE" dirty="0"/>
              <a:t>강을 위한 공간</a:t>
            </a:r>
            <a:r>
              <a:rPr lang="de-DE" altLang="ko-KR" dirty="0"/>
              <a:t>‘ </a:t>
            </a:r>
            <a:r>
              <a:rPr lang="ko-KR" altLang="de-DE" dirty="0"/>
              <a:t>사업</a:t>
            </a:r>
            <a:endParaRPr lang="de-DE" dirty="0"/>
          </a:p>
        </p:txBody>
      </p:sp>
      <p:sp>
        <p:nvSpPr>
          <p:cNvPr id="3" name="내용 개체 틀 2">
            <a:extLst>
              <a:ext uri="{FF2B5EF4-FFF2-40B4-BE49-F238E27FC236}">
                <a16:creationId xmlns:a16="http://schemas.microsoft.com/office/drawing/2014/main" id="{820199FC-8E6E-477D-AFAE-5A5F4D1F03DF}"/>
              </a:ext>
            </a:extLst>
          </p:cNvPr>
          <p:cNvSpPr>
            <a:spLocks noGrp="1"/>
          </p:cNvSpPr>
          <p:nvPr>
            <p:ph idx="1"/>
          </p:nvPr>
        </p:nvSpPr>
        <p:spPr/>
        <p:txBody>
          <a:bodyPr/>
          <a:lstStyle/>
          <a:p>
            <a:endParaRPr lang="de-DE"/>
          </a:p>
        </p:txBody>
      </p:sp>
      <p:pic>
        <p:nvPicPr>
          <p:cNvPr id="5" name="Picture 4" descr="rws_before-situation-high-water">
            <a:extLst>
              <a:ext uri="{FF2B5EF4-FFF2-40B4-BE49-F238E27FC236}">
                <a16:creationId xmlns:a16="http://schemas.microsoft.com/office/drawing/2014/main" id="{724302AC-837C-4F00-956D-EAB91B5028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52165"/>
            <a:ext cx="7040898" cy="396050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johan-roerink-aeropicture">
            <a:extLst>
              <a:ext uri="{FF2B5EF4-FFF2-40B4-BE49-F238E27FC236}">
                <a16:creationId xmlns:a16="http://schemas.microsoft.com/office/drawing/2014/main" id="{04684648-D7D0-4996-A310-D648EBAA89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71146" y="2395299"/>
            <a:ext cx="6026056" cy="4017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D0B4B7-FD9D-4A4E-A4EF-B68F8E4D7AE6}"/>
              </a:ext>
            </a:extLst>
          </p:cNvPr>
          <p:cNvSpPr txBox="1"/>
          <p:nvPr/>
        </p:nvSpPr>
        <p:spPr>
          <a:xfrm>
            <a:off x="9423064" y="6612069"/>
            <a:ext cx="2874138" cy="276999"/>
          </a:xfrm>
          <a:prstGeom prst="rect">
            <a:avLst/>
          </a:prstGeom>
          <a:noFill/>
        </p:spPr>
        <p:txBody>
          <a:bodyPr wrap="square">
            <a:spAutoFit/>
          </a:bodyPr>
          <a:lstStyle/>
          <a:p>
            <a:r>
              <a:rPr lang="de-DE" sz="1200" dirty="0"/>
              <a:t>https://urbannext.net/room-for-the-river/</a:t>
            </a:r>
          </a:p>
        </p:txBody>
      </p:sp>
    </p:spTree>
    <p:extLst>
      <p:ext uri="{BB962C8B-B14F-4D97-AF65-F5344CB8AC3E}">
        <p14:creationId xmlns:p14="http://schemas.microsoft.com/office/powerpoint/2010/main" val="81936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12AD95-2DD3-42E5-83E8-06B1245C3E4D}"/>
              </a:ext>
            </a:extLst>
          </p:cNvPr>
          <p:cNvSpPr>
            <a:spLocks noGrp="1"/>
          </p:cNvSpPr>
          <p:nvPr>
            <p:ph type="title"/>
          </p:nvPr>
        </p:nvSpPr>
        <p:spPr/>
        <p:txBody>
          <a:bodyPr/>
          <a:lstStyle/>
          <a:p>
            <a:r>
              <a:rPr lang="ko-KR" altLang="de-DE" dirty="0"/>
              <a:t>네덜란드 </a:t>
            </a:r>
            <a:r>
              <a:rPr lang="ko-KR" altLang="en-US" dirty="0"/>
              <a:t>통합해안관리계획과 </a:t>
            </a:r>
            <a:r>
              <a:rPr lang="ko-KR" altLang="de-DE" dirty="0"/>
              <a:t>모래 모터</a:t>
            </a:r>
            <a:endParaRPr lang="de-DE" dirty="0"/>
          </a:p>
        </p:txBody>
      </p:sp>
      <p:sp>
        <p:nvSpPr>
          <p:cNvPr id="3" name="내용 개체 틀 2">
            <a:extLst>
              <a:ext uri="{FF2B5EF4-FFF2-40B4-BE49-F238E27FC236}">
                <a16:creationId xmlns:a16="http://schemas.microsoft.com/office/drawing/2014/main" id="{133A28A7-07FC-4C0E-A5A1-87224A30EB74}"/>
              </a:ext>
            </a:extLst>
          </p:cNvPr>
          <p:cNvSpPr>
            <a:spLocks noGrp="1"/>
          </p:cNvSpPr>
          <p:nvPr>
            <p:ph idx="1"/>
          </p:nvPr>
        </p:nvSpPr>
        <p:spPr/>
        <p:txBody>
          <a:bodyPr/>
          <a:lstStyle/>
          <a:p>
            <a:endParaRPr lang="de-DE"/>
          </a:p>
        </p:txBody>
      </p:sp>
      <p:pic>
        <p:nvPicPr>
          <p:cNvPr id="19458" name="Picture 2" descr="sand engine">
            <a:extLst>
              <a:ext uri="{FF2B5EF4-FFF2-40B4-BE49-F238E27FC236}">
                <a16:creationId xmlns:a16="http://schemas.microsoft.com/office/drawing/2014/main" id="{7FA03882-306F-4FCF-8AB6-23559E62D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3761" y="1825625"/>
            <a:ext cx="6624478" cy="482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5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150389" y="1443694"/>
            <a:ext cx="6288509" cy="5414306"/>
          </a:xfrm>
        </p:spPr>
        <p:txBody>
          <a:bodyPr>
            <a:noAutofit/>
          </a:bodyPr>
          <a:lstStyle/>
          <a:p>
            <a:endPar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endParaRPr>
          </a:p>
          <a:p>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한국의 </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4</a:t>
            </a:r>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대강과 유사한 독일의 </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4</a:t>
            </a:r>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대</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(5</a:t>
            </a:r>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대</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 </a:t>
            </a:r>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유역</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 </a:t>
            </a:r>
            <a:r>
              <a:rPr lang="ko-KR" altLang="en-US" spc="-20" dirty="0" err="1">
                <a:solidFill>
                  <a:schemeClr val="tx1"/>
                </a:solidFill>
                <a:latin typeface="맑은 고딕" panose="020B0503020000020004" pitchFamily="50" charset="-127"/>
                <a:ea typeface="맑은 고딕" panose="020B0503020000020004" pitchFamily="50" charset="-127"/>
                <a:cs typeface="Arial" pitchFamily="34" charset="0"/>
              </a:rPr>
              <a:t>다뉴브</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 </a:t>
            </a:r>
            <a:r>
              <a:rPr lang="ko-KR" altLang="en-US" spc="-20" dirty="0">
                <a:solidFill>
                  <a:schemeClr val="tx1"/>
                </a:solidFill>
                <a:latin typeface="맑은 고딕" panose="020B0503020000020004" pitchFamily="50" charset="-127"/>
                <a:ea typeface="맑은 고딕" panose="020B0503020000020004" pitchFamily="50" charset="-127"/>
                <a:cs typeface="Arial" pitchFamily="34" charset="0"/>
              </a:rPr>
              <a:t>라인</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 </a:t>
            </a:r>
            <a:r>
              <a:rPr lang="ko-KR" altLang="en-US" spc="-20" dirty="0" err="1">
                <a:solidFill>
                  <a:schemeClr val="tx1"/>
                </a:solidFill>
                <a:latin typeface="맑은 고딕" panose="020B0503020000020004" pitchFamily="50" charset="-127"/>
                <a:ea typeface="맑은 고딕" panose="020B0503020000020004" pitchFamily="50" charset="-127"/>
                <a:cs typeface="Arial" pitchFamily="34" charset="0"/>
              </a:rPr>
              <a:t>엘베</a:t>
            </a:r>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 </a:t>
            </a:r>
            <a:r>
              <a:rPr lang="ko-KR" altLang="en-US" spc="-20" dirty="0" err="1">
                <a:solidFill>
                  <a:schemeClr val="tx1"/>
                </a:solidFill>
                <a:latin typeface="맑은 고딕" panose="020B0503020000020004" pitchFamily="50" charset="-127"/>
                <a:ea typeface="맑은 고딕" panose="020B0503020000020004" pitchFamily="50" charset="-127"/>
                <a:cs typeface="Arial" pitchFamily="34" charset="0"/>
              </a:rPr>
              <a:t>오데르강</a:t>
            </a:r>
            <a:endPar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endParaRPr>
          </a:p>
          <a:p>
            <a:r>
              <a:rPr lang="en-US" altLang="ko-KR" spc="-20" dirty="0">
                <a:solidFill>
                  <a:schemeClr val="tx1"/>
                </a:solidFill>
                <a:latin typeface="맑은 고딕" panose="020B0503020000020004" pitchFamily="50" charset="-127"/>
                <a:ea typeface="맑은 고딕" panose="020B0503020000020004" pitchFamily="50" charset="-127"/>
                <a:cs typeface="Arial" pitchFamily="34" charset="0"/>
              </a:rPr>
              <a:t>18</a:t>
            </a:r>
            <a:r>
              <a:rPr lang="ko-KR" altLang="en-US" spc="-20" dirty="0">
                <a:latin typeface="맑은 고딕" panose="020B0503020000020004" pitchFamily="50" charset="-127"/>
                <a:ea typeface="맑은 고딕" panose="020B0503020000020004" pitchFamily="50" charset="-127"/>
                <a:cs typeface="Arial" pitchFamily="34" charset="0"/>
              </a:rPr>
              <a:t>세기 이후 </a:t>
            </a:r>
            <a:r>
              <a:rPr lang="en-US" altLang="ko-KR" spc="-20" dirty="0">
                <a:latin typeface="맑은 고딕" panose="020B0503020000020004" pitchFamily="50" charset="-127"/>
                <a:ea typeface="맑은 고딕" panose="020B0503020000020004" pitchFamily="50" charset="-127"/>
                <a:cs typeface="Arial" pitchFamily="34" charset="0"/>
              </a:rPr>
              <a:t>1980</a:t>
            </a:r>
            <a:r>
              <a:rPr lang="ko-KR" altLang="en-US" spc="-20" dirty="0">
                <a:latin typeface="맑은 고딕" panose="020B0503020000020004" pitchFamily="50" charset="-127"/>
                <a:ea typeface="맑은 고딕" panose="020B0503020000020004" pitchFamily="50" charset="-127"/>
                <a:cs typeface="Arial" pitchFamily="34" charset="0"/>
              </a:rPr>
              <a:t>년대까지 대대적인 토목공사</a:t>
            </a:r>
            <a:r>
              <a:rPr lang="en-US" altLang="ko-KR" spc="-20" dirty="0">
                <a:latin typeface="맑은 고딕" panose="020B0503020000020004" pitchFamily="50" charset="-127"/>
                <a:ea typeface="맑은 고딕" panose="020B0503020000020004" pitchFamily="50" charset="-127"/>
                <a:cs typeface="Arial" pitchFamily="34" charset="0"/>
              </a:rPr>
              <a:t>, </a:t>
            </a:r>
            <a:r>
              <a:rPr lang="ko-KR" altLang="en-US" spc="-20" dirty="0">
                <a:latin typeface="맑은 고딕" panose="020B0503020000020004" pitchFamily="50" charset="-127"/>
                <a:ea typeface="맑은 고딕" panose="020B0503020000020004" pitchFamily="50" charset="-127"/>
                <a:cs typeface="Arial" pitchFamily="34" charset="0"/>
              </a:rPr>
              <a:t>운하 만들기 등 진행</a:t>
            </a:r>
            <a:endParaRPr lang="en-US" altLang="ko-KR" spc="-20" dirty="0">
              <a:latin typeface="맑은 고딕" panose="020B0503020000020004" pitchFamily="50" charset="-127"/>
              <a:ea typeface="맑은 고딕" panose="020B0503020000020004" pitchFamily="50" charset="-127"/>
              <a:cs typeface="Arial" pitchFamily="34" charset="0"/>
            </a:endParaRPr>
          </a:p>
          <a:p>
            <a:r>
              <a:rPr lang="en-US" dirty="0">
                <a:latin typeface="맑은 고딕" panose="020B0503020000020004" pitchFamily="50" charset="-127"/>
                <a:ea typeface="맑은 고딕" panose="020B0503020000020004" pitchFamily="50" charset="-127"/>
                <a:cs typeface="Arial" panose="020B0604020202020204" pitchFamily="34" charset="0"/>
              </a:rPr>
              <a:t>2014</a:t>
            </a:r>
            <a:r>
              <a:rPr lang="ko-KR" altLang="en-US" dirty="0">
                <a:latin typeface="맑은 고딕" panose="020B0503020000020004" pitchFamily="50" charset="-127"/>
                <a:ea typeface="맑은 고딕" panose="020B0503020000020004" pitchFamily="50" charset="-127"/>
                <a:cs typeface="Arial" panose="020B0604020202020204" pitchFamily="34" charset="0"/>
              </a:rPr>
              <a:t>년 </a:t>
            </a:r>
            <a:r>
              <a:rPr lang="ko-KR" altLang="en-US" dirty="0" err="1">
                <a:latin typeface="맑은 고딕" panose="020B0503020000020004" pitchFamily="50" charset="-127"/>
                <a:ea typeface="맑은 고딕" panose="020B0503020000020004" pitchFamily="50" charset="-127"/>
                <a:cs typeface="Arial" panose="020B0604020202020204" pitchFamily="34" charset="0"/>
              </a:rPr>
              <a:t>국가홍수예방프로그램</a:t>
            </a:r>
            <a:r>
              <a:rPr lang="en-US" altLang="ko-KR" dirty="0">
                <a:latin typeface="맑은 고딕" panose="020B0503020000020004" pitchFamily="50" charset="-127"/>
                <a:ea typeface="맑은 고딕" panose="020B0503020000020004" pitchFamily="50" charset="-127"/>
                <a:cs typeface="Arial" panose="020B0604020202020204" pitchFamily="34" charset="0"/>
              </a:rPr>
              <a:t> </a:t>
            </a:r>
            <a:r>
              <a:rPr lang="ko-KR" altLang="en-US" dirty="0">
                <a:latin typeface="맑은 고딕" panose="020B0503020000020004" pitchFamily="50" charset="-127"/>
                <a:ea typeface="맑은 고딕" panose="020B0503020000020004" pitchFamily="50" charset="-127"/>
                <a:cs typeface="Arial" panose="020B0604020202020204" pitchFamily="34" charset="0"/>
              </a:rPr>
              <a:t>시행</a:t>
            </a:r>
            <a:endParaRPr lang="en-US" altLang="ko-KR" dirty="0">
              <a:latin typeface="맑은 고딕" panose="020B0503020000020004" pitchFamily="50" charset="-127"/>
              <a:ea typeface="맑은 고딕" panose="020B0503020000020004" pitchFamily="50" charset="-127"/>
              <a:cs typeface="Arial" panose="020B0604020202020204" pitchFamily="34" charset="0"/>
            </a:endParaRPr>
          </a:p>
          <a:p>
            <a:r>
              <a:rPr lang="ko-KR" altLang="en-US" dirty="0">
                <a:latin typeface="맑은 고딕" panose="020B0503020000020004" pitchFamily="50" charset="-127"/>
                <a:ea typeface="맑은 고딕" panose="020B0503020000020004" pitchFamily="50" charset="-127"/>
                <a:cs typeface="Arial" panose="020B0604020202020204" pitchFamily="34" charset="0"/>
              </a:rPr>
              <a:t>주정부 간 연대 강조</a:t>
            </a:r>
            <a:r>
              <a:rPr lang="en-US" altLang="ko-KR" dirty="0">
                <a:latin typeface="맑은 고딕" panose="020B0503020000020004" pitchFamily="50" charset="-127"/>
                <a:ea typeface="맑은 고딕" panose="020B0503020000020004" pitchFamily="50" charset="-127"/>
                <a:cs typeface="Arial" panose="020B0604020202020204" pitchFamily="34" charset="0"/>
              </a:rPr>
              <a:t>, </a:t>
            </a:r>
            <a:r>
              <a:rPr lang="ko-KR" altLang="en-US" dirty="0" err="1">
                <a:latin typeface="맑은 고딕" panose="020B0503020000020004" pitchFamily="50" charset="-127"/>
                <a:ea typeface="맑은 고딕" panose="020B0503020000020004" pitchFamily="50" charset="-127"/>
                <a:cs typeface="Arial" panose="020B0604020202020204" pitchFamily="34" charset="0"/>
              </a:rPr>
              <a:t>범람지</a:t>
            </a:r>
            <a:r>
              <a:rPr lang="ko-KR" altLang="en-US" dirty="0">
                <a:latin typeface="맑은 고딕" panose="020B0503020000020004" pitchFamily="50" charset="-127"/>
                <a:ea typeface="맑은 고딕" panose="020B0503020000020004" pitchFamily="50" charset="-127"/>
                <a:cs typeface="Arial" panose="020B0604020202020204" pitchFamily="34" charset="0"/>
              </a:rPr>
              <a:t> 확장</a:t>
            </a:r>
            <a:r>
              <a:rPr lang="en-US" altLang="ko-KR" dirty="0">
                <a:latin typeface="맑은 고딕" panose="020B0503020000020004" pitchFamily="50" charset="-127"/>
                <a:ea typeface="맑은 고딕" panose="020B0503020000020004" pitchFamily="50" charset="-127"/>
                <a:cs typeface="Arial" panose="020B0604020202020204" pitchFamily="34" charset="0"/>
              </a:rPr>
              <a:t>, </a:t>
            </a:r>
            <a:r>
              <a:rPr lang="ko-KR" altLang="en-US" dirty="0">
                <a:latin typeface="맑은 고딕" panose="020B0503020000020004" pitchFamily="50" charset="-127"/>
                <a:ea typeface="맑은 고딕" panose="020B0503020000020004" pitchFamily="50" charset="-127"/>
                <a:cs typeface="Arial" panose="020B0604020202020204" pitchFamily="34" charset="0"/>
              </a:rPr>
              <a:t>홍수방지와 자연보호 간 시너지 강조</a:t>
            </a:r>
            <a:endParaRPr lang="en-US" altLang="ko-KR" dirty="0">
              <a:latin typeface="맑은 고딕" panose="020B0503020000020004" pitchFamily="50" charset="-127"/>
              <a:ea typeface="맑은 고딕" panose="020B0503020000020004" pitchFamily="50" charset="-127"/>
              <a:cs typeface="Arial" panose="020B0604020202020204" pitchFamily="34" charset="0"/>
            </a:endParaRPr>
          </a:p>
          <a:p>
            <a:r>
              <a:rPr lang="ko-KR" altLang="en-US" spc="-20" dirty="0">
                <a:latin typeface="맑은 고딕" panose="020B0503020000020004" pitchFamily="50" charset="-127"/>
                <a:ea typeface="맑은 고딕" panose="020B0503020000020004" pitchFamily="50" charset="-127"/>
                <a:cs typeface="Arial" pitchFamily="34" charset="0"/>
              </a:rPr>
              <a:t>농부</a:t>
            </a:r>
            <a:r>
              <a:rPr lang="en-US" altLang="ko-KR" spc="-20" dirty="0">
                <a:latin typeface="맑은 고딕" panose="020B0503020000020004" pitchFamily="50" charset="-127"/>
                <a:ea typeface="맑은 고딕" panose="020B0503020000020004" pitchFamily="50" charset="-127"/>
                <a:cs typeface="Arial" pitchFamily="34" charset="0"/>
              </a:rPr>
              <a:t>, </a:t>
            </a:r>
            <a:r>
              <a:rPr lang="ko-KR" altLang="en-US" spc="-20" dirty="0">
                <a:latin typeface="맑은 고딕" panose="020B0503020000020004" pitchFamily="50" charset="-127"/>
                <a:ea typeface="맑은 고딕" panose="020B0503020000020004" pitchFamily="50" charset="-127"/>
                <a:cs typeface="Arial" pitchFamily="34" charset="0"/>
              </a:rPr>
              <a:t>토지 소유 주민</a:t>
            </a:r>
            <a:r>
              <a:rPr lang="en-US" altLang="ko-KR" spc="-20" dirty="0">
                <a:latin typeface="맑은 고딕" panose="020B0503020000020004" pitchFamily="50" charset="-127"/>
                <a:ea typeface="맑은 고딕" panose="020B0503020000020004" pitchFamily="50" charset="-127"/>
                <a:cs typeface="Arial" pitchFamily="34" charset="0"/>
              </a:rPr>
              <a:t>, </a:t>
            </a:r>
            <a:r>
              <a:rPr lang="ko-KR" altLang="en-US" spc="-20" dirty="0">
                <a:latin typeface="맑은 고딕" panose="020B0503020000020004" pitchFamily="50" charset="-127"/>
                <a:ea typeface="맑은 고딕" panose="020B0503020000020004" pitchFamily="50" charset="-127"/>
                <a:cs typeface="Arial" pitchFamily="34" charset="0"/>
              </a:rPr>
              <a:t>교통 분야</a:t>
            </a:r>
            <a:r>
              <a:rPr lang="en-US" altLang="ko-KR" spc="-20" dirty="0">
                <a:latin typeface="맑은 고딕" panose="020B0503020000020004" pitchFamily="50" charset="-127"/>
                <a:ea typeface="맑은 고딕" panose="020B0503020000020004" pitchFamily="50" charset="-127"/>
                <a:cs typeface="Arial" pitchFamily="34" charset="0"/>
              </a:rPr>
              <a:t>(</a:t>
            </a:r>
            <a:r>
              <a:rPr lang="ko-KR" altLang="en-US" spc="-20" dirty="0">
                <a:latin typeface="맑은 고딕" panose="020B0503020000020004" pitchFamily="50" charset="-127"/>
                <a:ea typeface="맑은 고딕" panose="020B0503020000020004" pitchFamily="50" charset="-127"/>
                <a:cs typeface="Arial" pitchFamily="34" charset="0"/>
              </a:rPr>
              <a:t>운하</a:t>
            </a:r>
            <a:r>
              <a:rPr lang="en-US" altLang="ko-KR" spc="-20" dirty="0">
                <a:latin typeface="맑은 고딕" panose="020B0503020000020004" pitchFamily="50" charset="-127"/>
                <a:ea typeface="맑은 고딕" panose="020B0503020000020004" pitchFamily="50" charset="-127"/>
                <a:cs typeface="Arial" pitchFamily="34" charset="0"/>
              </a:rPr>
              <a:t>)</a:t>
            </a:r>
            <a:r>
              <a:rPr lang="ko-KR" altLang="en-US" spc="-20" dirty="0">
                <a:latin typeface="맑은 고딕" panose="020B0503020000020004" pitchFamily="50" charset="-127"/>
                <a:ea typeface="맑은 고딕" panose="020B0503020000020004" pitchFamily="50" charset="-127"/>
                <a:cs typeface="Arial" pitchFamily="34" charset="0"/>
              </a:rPr>
              <a:t>에서 갈등 발생</a:t>
            </a:r>
            <a:endParaRPr lang="en-US" altLang="ko-KR" spc="-20" dirty="0">
              <a:latin typeface="맑은 고딕" panose="020B0503020000020004" pitchFamily="50" charset="-127"/>
              <a:ea typeface="맑은 고딕" panose="020B0503020000020004" pitchFamily="50" charset="-127"/>
              <a:cs typeface="Arial" pitchFamily="34" charset="0"/>
            </a:endParaRPr>
          </a:p>
          <a:p>
            <a:pPr>
              <a:buNone/>
            </a:pP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12" name="슬라이드 번호 개체 틀 11"/>
          <p:cNvSpPr>
            <a:spLocks noGrp="1"/>
          </p:cNvSpPr>
          <p:nvPr>
            <p:ph type="sldNum" sz="quarter" idx="12"/>
          </p:nvPr>
        </p:nvSpPr>
        <p:spPr/>
        <p:txBody>
          <a:bodyPr/>
          <a:lstStyle/>
          <a:p>
            <a:endParaRPr lang="ko-KR" altLang="en-US" dirty="0"/>
          </a:p>
        </p:txBody>
      </p:sp>
      <p:pic>
        <p:nvPicPr>
          <p:cNvPr id="7" name="그림 6">
            <a:extLst>
              <a:ext uri="{FF2B5EF4-FFF2-40B4-BE49-F238E27FC236}">
                <a16:creationId xmlns:a16="http://schemas.microsoft.com/office/drawing/2014/main" id="{5A886795-6B94-4E0A-87BA-9036381E3DBB}"/>
              </a:ext>
            </a:extLst>
          </p:cNvPr>
          <p:cNvPicPr/>
          <p:nvPr/>
        </p:nvPicPr>
        <p:blipFill>
          <a:blip r:embed="rId3">
            <a:extLst>
              <a:ext uri="{28A0092B-C50C-407E-A947-70E740481C1C}">
                <a14:useLocalDpi xmlns:a14="http://schemas.microsoft.com/office/drawing/2010/main"/>
              </a:ext>
            </a:extLst>
          </a:blip>
          <a:stretch>
            <a:fillRect/>
          </a:stretch>
        </p:blipFill>
        <p:spPr>
          <a:xfrm>
            <a:off x="6754715" y="89219"/>
            <a:ext cx="5380355" cy="6183769"/>
          </a:xfrm>
          <a:prstGeom prst="rect">
            <a:avLst/>
          </a:prstGeom>
        </p:spPr>
      </p:pic>
      <p:pic>
        <p:nvPicPr>
          <p:cNvPr id="8" name="그림 7">
            <a:extLst>
              <a:ext uri="{FF2B5EF4-FFF2-40B4-BE49-F238E27FC236}">
                <a16:creationId xmlns:a16="http://schemas.microsoft.com/office/drawing/2014/main" id="{B4B64590-E38A-439F-B302-02F514E9F1BE}"/>
              </a:ext>
            </a:extLst>
          </p:cNvPr>
          <p:cNvPicPr/>
          <p:nvPr/>
        </p:nvPicPr>
        <p:blipFill>
          <a:blip r:embed="rId4"/>
          <a:srcRect/>
          <a:stretch>
            <a:fillRect/>
          </a:stretch>
        </p:blipFill>
        <p:spPr bwMode="auto">
          <a:xfrm>
            <a:off x="6639774" y="-69554"/>
            <a:ext cx="5380355" cy="6507462"/>
          </a:xfrm>
          <a:prstGeom prst="rect">
            <a:avLst/>
          </a:prstGeom>
          <a:noFill/>
          <a:ln w="9525">
            <a:noFill/>
            <a:miter lim="800000"/>
            <a:headEnd/>
            <a:tailEnd/>
          </a:ln>
        </p:spPr>
      </p:pic>
      <p:pic>
        <p:nvPicPr>
          <p:cNvPr id="4" name="그림 3">
            <a:extLst>
              <a:ext uri="{FF2B5EF4-FFF2-40B4-BE49-F238E27FC236}">
                <a16:creationId xmlns:a16="http://schemas.microsoft.com/office/drawing/2014/main" id="{4D7A1717-2E32-4088-8AAD-68DFA35A4C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8779" y="4763"/>
            <a:ext cx="5552226" cy="3123127"/>
          </a:xfrm>
          <a:prstGeom prst="rect">
            <a:avLst/>
          </a:prstGeom>
        </p:spPr>
      </p:pic>
      <p:pic>
        <p:nvPicPr>
          <p:cNvPr id="3074" name="Picture 2" descr="Luftbild der Fulda mit weit ausladenden Nebengewässern. Entlang der Ufer wachsen größtenteils Gehölze. Im Vordergrund ist eine Fußgängerbrücke zu sehen.">
            <a:extLst>
              <a:ext uri="{FF2B5EF4-FFF2-40B4-BE49-F238E27FC236}">
                <a16:creationId xmlns:a16="http://schemas.microsoft.com/office/drawing/2014/main" id="{E659E029-8165-47D1-8DA2-FEED6A1BB95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39774" y="3114923"/>
            <a:ext cx="5552226" cy="33388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0835CE1-7AF8-2140-BE2A-D8F622DF0DEA}"/>
              </a:ext>
            </a:extLst>
          </p:cNvPr>
          <p:cNvSpPr>
            <a:spLocks noGrp="1"/>
          </p:cNvSpPr>
          <p:nvPr>
            <p:ph type="title"/>
          </p:nvPr>
        </p:nvSpPr>
        <p:spPr>
          <a:xfrm>
            <a:off x="491244" y="346247"/>
            <a:ext cx="10515600" cy="1325563"/>
          </a:xfrm>
        </p:spPr>
        <p:txBody>
          <a:bodyPr/>
          <a:lstStyle/>
          <a:p>
            <a:r>
              <a:rPr lang="ko-KR" altLang="en-US" dirty="0"/>
              <a:t>독일 </a:t>
            </a:r>
            <a:r>
              <a:rPr lang="en-US" altLang="ko-KR" dirty="0"/>
              <a:t>– </a:t>
            </a:r>
            <a:r>
              <a:rPr lang="ko-KR" altLang="en-US" dirty="0"/>
              <a:t>강을 위한 공간</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2" presetClass="entr" presetSubtype="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1+#ppt_w/2"/>
                                          </p:val>
                                        </p:tav>
                                        <p:tav tm="100000">
                                          <p:val>
                                            <p:strVal val="#ppt_x"/>
                                          </p:val>
                                        </p:tav>
                                      </p:tavLst>
                                    </p:anim>
                                    <p:anim calcmode="lin" valueType="num">
                                      <p:cBhvr additive="base">
                                        <p:cTn id="2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842DD2E-F7D2-4CD8-BEFF-5BD90B020452}"/>
              </a:ext>
            </a:extLst>
          </p:cNvPr>
          <p:cNvSpPr>
            <a:spLocks noGrp="1"/>
          </p:cNvSpPr>
          <p:nvPr>
            <p:ph type="title"/>
          </p:nvPr>
        </p:nvSpPr>
        <p:spPr/>
        <p:txBody>
          <a:bodyPr/>
          <a:lstStyle/>
          <a:p>
            <a:r>
              <a:rPr lang="ko-KR" altLang="de-DE" dirty="0"/>
              <a:t>소개</a:t>
            </a:r>
            <a:endParaRPr lang="de-DE" dirty="0"/>
          </a:p>
        </p:txBody>
      </p:sp>
      <p:sp>
        <p:nvSpPr>
          <p:cNvPr id="3" name="내용 개체 틀 2">
            <a:extLst>
              <a:ext uri="{FF2B5EF4-FFF2-40B4-BE49-F238E27FC236}">
                <a16:creationId xmlns:a16="http://schemas.microsoft.com/office/drawing/2014/main" id="{397F7EE4-D0E0-4CC3-8FDD-DA21FB68C2CE}"/>
              </a:ext>
            </a:extLst>
          </p:cNvPr>
          <p:cNvSpPr>
            <a:spLocks noGrp="1"/>
          </p:cNvSpPr>
          <p:nvPr>
            <p:ph idx="1"/>
          </p:nvPr>
        </p:nvSpPr>
        <p:spPr>
          <a:xfrm>
            <a:off x="536639" y="2075599"/>
            <a:ext cx="8319830" cy="4351338"/>
          </a:xfrm>
        </p:spPr>
        <p:txBody>
          <a:bodyPr>
            <a:normAutofit lnSpcReduction="10000"/>
          </a:bodyPr>
          <a:lstStyle/>
          <a:p>
            <a:r>
              <a:rPr lang="ko-KR" altLang="de-DE" dirty="0"/>
              <a:t>전 인터넷신문 </a:t>
            </a:r>
            <a:r>
              <a:rPr lang="ko-KR" altLang="de-DE" dirty="0" err="1"/>
              <a:t>프레시안</a:t>
            </a:r>
            <a:r>
              <a:rPr lang="ko-KR" altLang="de-DE" dirty="0"/>
              <a:t> 기자</a:t>
            </a:r>
            <a:endParaRPr lang="de-DE" altLang="ko-KR" dirty="0"/>
          </a:p>
          <a:p>
            <a:r>
              <a:rPr lang="ko-KR" altLang="de-DE" dirty="0"/>
              <a:t>전 환경정책평가연구원 연구원</a:t>
            </a:r>
            <a:endParaRPr lang="de-DE" altLang="ko-KR" dirty="0"/>
          </a:p>
          <a:p>
            <a:r>
              <a:rPr lang="de-DE" dirty="0"/>
              <a:t>&lt;</a:t>
            </a:r>
            <a:r>
              <a:rPr lang="ko-KR" altLang="de-DE" dirty="0"/>
              <a:t>밥상혁명</a:t>
            </a:r>
            <a:r>
              <a:rPr lang="de-DE" altLang="ko-KR" dirty="0"/>
              <a:t>&gt; </a:t>
            </a:r>
            <a:r>
              <a:rPr lang="ko-KR" altLang="de-DE" dirty="0"/>
              <a:t>공동저자</a:t>
            </a:r>
            <a:r>
              <a:rPr lang="de-DE" altLang="ko-KR" dirty="0"/>
              <a:t>, &lt;</a:t>
            </a:r>
            <a:r>
              <a:rPr lang="ko-KR" altLang="de-DE" dirty="0" err="1"/>
              <a:t>탈성장</a:t>
            </a:r>
            <a:r>
              <a:rPr lang="ko-KR" altLang="de-DE" dirty="0"/>
              <a:t> 개념어 사전</a:t>
            </a:r>
            <a:r>
              <a:rPr lang="de-DE" altLang="ko-KR" dirty="0"/>
              <a:t>&gt; </a:t>
            </a:r>
            <a:r>
              <a:rPr lang="ko-KR" altLang="de-DE" dirty="0"/>
              <a:t>번역</a:t>
            </a:r>
            <a:endParaRPr lang="de-DE" altLang="ko-KR" dirty="0"/>
          </a:p>
          <a:p>
            <a:r>
              <a:rPr lang="ko-KR" altLang="de-DE" dirty="0"/>
              <a:t>영국 </a:t>
            </a:r>
            <a:r>
              <a:rPr lang="ko-KR" altLang="de-DE" dirty="0" err="1"/>
              <a:t>서식스대학교</a:t>
            </a:r>
            <a:r>
              <a:rPr lang="ko-KR" altLang="de-DE" dirty="0"/>
              <a:t> 기후변화와 </a:t>
            </a:r>
            <a:r>
              <a:rPr lang="ko-KR" altLang="de-DE" dirty="0" err="1"/>
              <a:t>개발학</a:t>
            </a:r>
            <a:r>
              <a:rPr lang="ko-KR" altLang="de-DE" dirty="0"/>
              <a:t> 석사</a:t>
            </a:r>
            <a:endParaRPr lang="de-DE" altLang="ko-KR" dirty="0"/>
          </a:p>
          <a:p>
            <a:r>
              <a:rPr lang="ko-KR" altLang="de-DE" dirty="0"/>
              <a:t>독일 뮌헨공과대학</a:t>
            </a:r>
            <a:r>
              <a:rPr lang="ko-KR" altLang="en-US" dirty="0"/>
              <a:t>교</a:t>
            </a:r>
            <a:r>
              <a:rPr lang="ko-KR" altLang="de-DE" dirty="0"/>
              <a:t> 환경정책학 박사</a:t>
            </a:r>
            <a:endParaRPr lang="en-US" altLang="ko-KR" dirty="0"/>
          </a:p>
          <a:p>
            <a:r>
              <a:rPr lang="ko-KR" altLang="en-US" dirty="0"/>
              <a:t>벨기에 </a:t>
            </a:r>
            <a:r>
              <a:rPr lang="ko-KR" altLang="en-US" dirty="0" err="1"/>
              <a:t>브뤼셀생루이대학교</a:t>
            </a:r>
            <a:r>
              <a:rPr lang="en-US" altLang="ko-KR" dirty="0"/>
              <a:t>,</a:t>
            </a:r>
            <a:r>
              <a:rPr lang="ko-KR" altLang="en-US" dirty="0"/>
              <a:t> 스웨덴 </a:t>
            </a:r>
            <a:r>
              <a:rPr lang="ko-KR" altLang="en-US" dirty="0" err="1"/>
              <a:t>룬드대학교</a:t>
            </a:r>
            <a:r>
              <a:rPr lang="ko-KR" altLang="en-US" dirty="0"/>
              <a:t> </a:t>
            </a:r>
            <a:r>
              <a:rPr lang="ko-KR" altLang="en-US" dirty="0" err="1"/>
              <a:t>박사후과정</a:t>
            </a:r>
            <a:r>
              <a:rPr lang="ko-KR" altLang="en-US" dirty="0"/>
              <a:t> 연구원</a:t>
            </a:r>
            <a:endParaRPr lang="en-US" altLang="ko-KR" dirty="0"/>
          </a:p>
          <a:p>
            <a:r>
              <a:rPr lang="ko-KR" altLang="en-US" dirty="0"/>
              <a:t>기후변화 적응</a:t>
            </a:r>
            <a:r>
              <a:rPr lang="en-US" altLang="ko-KR" dirty="0"/>
              <a:t>,</a:t>
            </a:r>
            <a:r>
              <a:rPr lang="ko-KR" altLang="en-US" dirty="0"/>
              <a:t> 국제정치</a:t>
            </a:r>
            <a:r>
              <a:rPr lang="en-US" altLang="ko-KR" dirty="0"/>
              <a:t>,</a:t>
            </a:r>
            <a:r>
              <a:rPr lang="ko-KR" altLang="en-US" dirty="0"/>
              <a:t> 청소년 환경정치 참여</a:t>
            </a:r>
            <a:r>
              <a:rPr lang="en-US" altLang="ko-KR" dirty="0"/>
              <a:t>,</a:t>
            </a:r>
            <a:r>
              <a:rPr lang="ko-KR" altLang="en-US" dirty="0"/>
              <a:t> </a:t>
            </a:r>
            <a:r>
              <a:rPr lang="en-US" altLang="ko-KR" dirty="0"/>
              <a:t>AI</a:t>
            </a:r>
            <a:r>
              <a:rPr lang="ko-KR" altLang="en-US" dirty="0"/>
              <a:t>와 환경</a:t>
            </a:r>
            <a:endParaRPr lang="de-DE" dirty="0"/>
          </a:p>
        </p:txBody>
      </p:sp>
      <p:pic>
        <p:nvPicPr>
          <p:cNvPr id="6146" name="Picture 2">
            <a:extLst>
              <a:ext uri="{FF2B5EF4-FFF2-40B4-BE49-F238E27FC236}">
                <a16:creationId xmlns:a16="http://schemas.microsoft.com/office/drawing/2014/main" id="{B818DE41-6C17-4CC5-820F-BC46BDE291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44959" y="195253"/>
            <a:ext cx="1879018" cy="2728056"/>
          </a:xfrm>
          <a:prstGeom prst="rect">
            <a:avLst/>
          </a:prstGeom>
          <a:noFill/>
          <a:extLst>
            <a:ext uri="{909E8E84-426E-40DD-AFC4-6F175D3DCCD1}">
              <a14:hiddenFill xmlns:a14="http://schemas.microsoft.com/office/drawing/2010/main">
                <a:solidFill>
                  <a:srgbClr val="FFFFFF"/>
                </a:solidFill>
              </a14:hiddenFill>
            </a:ext>
          </a:extLst>
        </p:spPr>
      </p:pic>
      <p:pic>
        <p:nvPicPr>
          <p:cNvPr id="4" name="내용 개체 틀 4">
            <a:extLst>
              <a:ext uri="{FF2B5EF4-FFF2-40B4-BE49-F238E27FC236}">
                <a16:creationId xmlns:a16="http://schemas.microsoft.com/office/drawing/2014/main" id="{34CE4388-E483-4EA5-AACF-D88075E99F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462071" y="1758608"/>
            <a:ext cx="2997936" cy="2074125"/>
          </a:xfrm>
          <a:prstGeom prst="rect">
            <a:avLst/>
          </a:prstGeom>
        </p:spPr>
      </p:pic>
      <p:pic>
        <p:nvPicPr>
          <p:cNvPr id="8194" name="Picture 2" descr="Front Cover">
            <a:extLst>
              <a:ext uri="{FF2B5EF4-FFF2-40B4-BE49-F238E27FC236}">
                <a16:creationId xmlns:a16="http://schemas.microsoft.com/office/drawing/2014/main" id="{04EE9A79-1E93-2FDB-702D-1631DC15C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124" y="4215631"/>
            <a:ext cx="1879018" cy="264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127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4DE5-F7DC-4F50-9567-D5B4DFF85910}"/>
              </a:ext>
            </a:extLst>
          </p:cNvPr>
          <p:cNvSpPr>
            <a:spLocks noGrp="1"/>
          </p:cNvSpPr>
          <p:nvPr>
            <p:ph type="title"/>
          </p:nvPr>
        </p:nvSpPr>
        <p:spPr/>
        <p:txBody>
          <a:bodyPr/>
          <a:lstStyle/>
          <a:p>
            <a:r>
              <a:rPr lang="ko-KR" altLang="en-US" dirty="0"/>
              <a:t>독일 </a:t>
            </a:r>
            <a:r>
              <a:rPr lang="en-US" altLang="ko-KR" dirty="0"/>
              <a:t>– </a:t>
            </a:r>
            <a:r>
              <a:rPr lang="ko-KR" altLang="en-US" dirty="0"/>
              <a:t>해변 홍수 방지 사업</a:t>
            </a:r>
            <a:endParaRPr lang="en-US" dirty="0"/>
          </a:p>
        </p:txBody>
      </p:sp>
      <p:sp>
        <p:nvSpPr>
          <p:cNvPr id="3" name="Content Placeholder 2">
            <a:extLst>
              <a:ext uri="{FF2B5EF4-FFF2-40B4-BE49-F238E27FC236}">
                <a16:creationId xmlns:a16="http://schemas.microsoft.com/office/drawing/2014/main" id="{3E8B2A25-E0EF-4510-A3EB-86B0F4003C03}"/>
              </a:ext>
            </a:extLst>
          </p:cNvPr>
          <p:cNvSpPr>
            <a:spLocks noGrp="1"/>
          </p:cNvSpPr>
          <p:nvPr>
            <p:ph idx="1"/>
          </p:nvPr>
        </p:nvSpPr>
        <p:spPr>
          <a:xfrm>
            <a:off x="838200" y="1825625"/>
            <a:ext cx="5177971" cy="4351338"/>
          </a:xfrm>
        </p:spPr>
        <p:txBody>
          <a:bodyPr/>
          <a:lstStyle/>
          <a:p>
            <a:r>
              <a:rPr lang="ko-KR" altLang="en-US" dirty="0"/>
              <a:t>관광업 비중이 높은 해변가 마을 </a:t>
            </a:r>
            <a:endParaRPr lang="en-US" altLang="ko-KR" dirty="0"/>
          </a:p>
          <a:p>
            <a:r>
              <a:rPr lang="ko-KR" altLang="en-US" dirty="0"/>
              <a:t>미래 홍수와 해수면 상승 대비해 주민 참여형 홍수 대책 개발</a:t>
            </a:r>
            <a:endParaRPr lang="en-US" altLang="ko-KR" dirty="0"/>
          </a:p>
          <a:p>
            <a:r>
              <a:rPr lang="ko-KR" altLang="en-US" dirty="0"/>
              <a:t>전망 해치지 않는 방식의 홍수 방지 시설 합의</a:t>
            </a:r>
            <a:endParaRPr lang="en-US" dirty="0"/>
          </a:p>
        </p:txBody>
      </p:sp>
      <p:pic>
        <p:nvPicPr>
          <p:cNvPr id="12290" name="Picture 2" descr="Glazed retention walls">
            <a:extLst>
              <a:ext uri="{FF2B5EF4-FFF2-40B4-BE49-F238E27FC236}">
                <a16:creationId xmlns:a16="http://schemas.microsoft.com/office/drawing/2014/main" id="{87B00959-4E05-4D25-BC52-3139945E6E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48183" y="1690688"/>
            <a:ext cx="6634102" cy="4440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68B8B2-D812-4832-A0FE-826A1E3B8DED}"/>
              </a:ext>
            </a:extLst>
          </p:cNvPr>
          <p:cNvSpPr txBox="1"/>
          <p:nvPr/>
        </p:nvSpPr>
        <p:spPr>
          <a:xfrm>
            <a:off x="5848183" y="6265636"/>
            <a:ext cx="6241142" cy="230832"/>
          </a:xfrm>
          <a:prstGeom prst="rect">
            <a:avLst/>
          </a:prstGeom>
          <a:noFill/>
        </p:spPr>
        <p:txBody>
          <a:bodyPr wrap="square">
            <a:spAutoFit/>
          </a:bodyPr>
          <a:lstStyle/>
          <a:p>
            <a:r>
              <a:rPr lang="en-US" sz="900" dirty="0"/>
              <a:t>https://climate-adapt.eea.europa.eu/metadata/case-studies/timmendorfer-strand-coastal-protection-strategy-germany</a:t>
            </a:r>
          </a:p>
        </p:txBody>
      </p:sp>
    </p:spTree>
    <p:extLst>
      <p:ext uri="{BB962C8B-B14F-4D97-AF65-F5344CB8AC3E}">
        <p14:creationId xmlns:p14="http://schemas.microsoft.com/office/powerpoint/2010/main" val="1231997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394D-0353-44B5-90F4-B52B698BE5E5}"/>
              </a:ext>
            </a:extLst>
          </p:cNvPr>
          <p:cNvSpPr>
            <a:spLocks noGrp="1"/>
          </p:cNvSpPr>
          <p:nvPr>
            <p:ph type="title"/>
          </p:nvPr>
        </p:nvSpPr>
        <p:spPr/>
        <p:txBody>
          <a:bodyPr/>
          <a:lstStyle/>
          <a:p>
            <a:r>
              <a:rPr lang="ko-KR" altLang="en-US" dirty="0"/>
              <a:t>영국 </a:t>
            </a:r>
            <a:r>
              <a:rPr lang="en-US" altLang="ko-KR" dirty="0"/>
              <a:t>– </a:t>
            </a:r>
            <a:r>
              <a:rPr lang="ko-KR" altLang="en-US" dirty="0"/>
              <a:t>갈대밭 이용해 연안 홍수 저감</a:t>
            </a:r>
            <a:endParaRPr lang="en-US" dirty="0"/>
          </a:p>
        </p:txBody>
      </p:sp>
      <p:sp>
        <p:nvSpPr>
          <p:cNvPr id="3" name="Content Placeholder 2">
            <a:extLst>
              <a:ext uri="{FF2B5EF4-FFF2-40B4-BE49-F238E27FC236}">
                <a16:creationId xmlns:a16="http://schemas.microsoft.com/office/drawing/2014/main" id="{27A8F51A-665E-464F-A205-E12B40D19641}"/>
              </a:ext>
            </a:extLst>
          </p:cNvPr>
          <p:cNvSpPr>
            <a:spLocks noGrp="1"/>
          </p:cNvSpPr>
          <p:nvPr>
            <p:ph idx="1"/>
          </p:nvPr>
        </p:nvSpPr>
        <p:spPr>
          <a:xfrm>
            <a:off x="838200" y="1825624"/>
            <a:ext cx="5257800" cy="4560661"/>
          </a:xfrm>
        </p:spPr>
        <p:txBody>
          <a:bodyPr/>
          <a:lstStyle/>
          <a:p>
            <a:r>
              <a:rPr lang="ko-KR" altLang="en-US" dirty="0"/>
              <a:t>해수면 상승으로 홍수 위험 증가</a:t>
            </a:r>
            <a:endParaRPr lang="en-US" altLang="ko-KR" dirty="0"/>
          </a:p>
          <a:p>
            <a:r>
              <a:rPr lang="ko-KR" altLang="en-US" dirty="0"/>
              <a:t>제방을 높여도 홍수 피해 막는데 한계</a:t>
            </a:r>
            <a:endParaRPr lang="en-US" altLang="ko-KR" dirty="0"/>
          </a:p>
          <a:p>
            <a:r>
              <a:rPr lang="ko-KR" altLang="en-US" dirty="0"/>
              <a:t>제방 위치를 하천 안쪽으로 옮기고 갈대밭 조성해 범람원으로 이용</a:t>
            </a:r>
            <a:endParaRPr lang="en-US" dirty="0"/>
          </a:p>
        </p:txBody>
      </p:sp>
      <p:pic>
        <p:nvPicPr>
          <p:cNvPr id="10242" name="Picture 2" descr="영국 노리치 브로드랜드의 한 하천에 제방 대신 자연적인 범람원 역할을 통해 홍수 피해를 줄이기 위한 갈대밭이 조성돼 있다.  김기범 기자">
            <a:extLst>
              <a:ext uri="{FF2B5EF4-FFF2-40B4-BE49-F238E27FC236}">
                <a16:creationId xmlns:a16="http://schemas.microsoft.com/office/drawing/2014/main" id="{2FADAF49-B3BC-44AB-8472-198D5FCB04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4600" y="1890713"/>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E93B87-0A90-4530-ADDA-11A0D9D0685D}"/>
              </a:ext>
            </a:extLst>
          </p:cNvPr>
          <p:cNvSpPr txBox="1"/>
          <p:nvPr/>
        </p:nvSpPr>
        <p:spPr>
          <a:xfrm>
            <a:off x="6270171" y="6270869"/>
            <a:ext cx="6096000" cy="230832"/>
          </a:xfrm>
          <a:prstGeom prst="rect">
            <a:avLst/>
          </a:prstGeom>
          <a:noFill/>
        </p:spPr>
        <p:txBody>
          <a:bodyPr wrap="square">
            <a:spAutoFit/>
          </a:bodyPr>
          <a:lstStyle/>
          <a:p>
            <a:r>
              <a:rPr lang="en-US" sz="900" dirty="0"/>
              <a:t>https://m.khan.co.kr/environment/climate/article/201510022146395</a:t>
            </a:r>
          </a:p>
        </p:txBody>
      </p:sp>
    </p:spTree>
    <p:extLst>
      <p:ext uri="{BB962C8B-B14F-4D97-AF65-F5344CB8AC3E}">
        <p14:creationId xmlns:p14="http://schemas.microsoft.com/office/powerpoint/2010/main" val="3498649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8E56-EA9A-4653-BB7F-6DF213ED10A9}"/>
              </a:ext>
            </a:extLst>
          </p:cNvPr>
          <p:cNvSpPr>
            <a:spLocks noGrp="1"/>
          </p:cNvSpPr>
          <p:nvPr>
            <p:ph type="title"/>
          </p:nvPr>
        </p:nvSpPr>
        <p:spPr/>
        <p:txBody>
          <a:bodyPr/>
          <a:lstStyle/>
          <a:p>
            <a:r>
              <a:rPr lang="ko-KR" altLang="en-US" dirty="0"/>
              <a:t>기후 스마트 농업</a:t>
            </a:r>
            <a:endParaRPr lang="en-US" dirty="0"/>
          </a:p>
        </p:txBody>
      </p:sp>
      <p:pic>
        <p:nvPicPr>
          <p:cNvPr id="2050" name="Picture 2">
            <a:extLst>
              <a:ext uri="{FF2B5EF4-FFF2-40B4-BE49-F238E27FC236}">
                <a16:creationId xmlns:a16="http://schemas.microsoft.com/office/drawing/2014/main" id="{64CCC8B0-EE19-4A8B-862E-BDE0070012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1942" y="1382627"/>
            <a:ext cx="7409543" cy="53902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0DD9B8-0677-4987-9459-77792C6CCE3D}"/>
              </a:ext>
            </a:extLst>
          </p:cNvPr>
          <p:cNvSpPr txBox="1"/>
          <p:nvPr/>
        </p:nvSpPr>
        <p:spPr>
          <a:xfrm>
            <a:off x="9339943" y="2257361"/>
            <a:ext cx="2013857" cy="830997"/>
          </a:xfrm>
          <a:prstGeom prst="rect">
            <a:avLst/>
          </a:prstGeom>
          <a:noFill/>
        </p:spPr>
        <p:txBody>
          <a:bodyPr wrap="square">
            <a:spAutoFit/>
          </a:bodyPr>
          <a:lstStyle/>
          <a:p>
            <a:r>
              <a:rPr lang="ko-KR" altLang="en-US" sz="2400" dirty="0"/>
              <a:t>작물</a:t>
            </a:r>
            <a:r>
              <a:rPr lang="en-US" altLang="ko-KR" sz="2400" dirty="0"/>
              <a:t>-</a:t>
            </a:r>
            <a:r>
              <a:rPr lang="ko-KR" altLang="en-US" sz="2400" dirty="0"/>
              <a:t>가축</a:t>
            </a:r>
            <a:r>
              <a:rPr lang="en-US" altLang="ko-KR" sz="2400" dirty="0"/>
              <a:t>-</a:t>
            </a:r>
            <a:r>
              <a:rPr lang="ko-KR" altLang="en-US" sz="2400" dirty="0"/>
              <a:t>임업 통합형</a:t>
            </a:r>
          </a:p>
        </p:txBody>
      </p:sp>
      <p:sp>
        <p:nvSpPr>
          <p:cNvPr id="7" name="TextBox 6">
            <a:extLst>
              <a:ext uri="{FF2B5EF4-FFF2-40B4-BE49-F238E27FC236}">
                <a16:creationId xmlns:a16="http://schemas.microsoft.com/office/drawing/2014/main" id="{CD199FA9-9ADA-4B06-8C0E-74368F5CDAD9}"/>
              </a:ext>
            </a:extLst>
          </p:cNvPr>
          <p:cNvSpPr txBox="1"/>
          <p:nvPr/>
        </p:nvSpPr>
        <p:spPr>
          <a:xfrm>
            <a:off x="9463315" y="4347418"/>
            <a:ext cx="2013857" cy="1200329"/>
          </a:xfrm>
          <a:prstGeom prst="rect">
            <a:avLst/>
          </a:prstGeom>
          <a:noFill/>
        </p:spPr>
        <p:txBody>
          <a:bodyPr wrap="square">
            <a:spAutoFit/>
          </a:bodyPr>
          <a:lstStyle/>
          <a:p>
            <a:r>
              <a:rPr lang="ko-KR" altLang="en-US" sz="2400" dirty="0"/>
              <a:t>자연친화적 방식으로 목초지 회복</a:t>
            </a:r>
          </a:p>
        </p:txBody>
      </p:sp>
      <p:sp>
        <p:nvSpPr>
          <p:cNvPr id="8" name="TextBox 7">
            <a:extLst>
              <a:ext uri="{FF2B5EF4-FFF2-40B4-BE49-F238E27FC236}">
                <a16:creationId xmlns:a16="http://schemas.microsoft.com/office/drawing/2014/main" id="{889A8BF4-5A7F-48B9-BCDC-2491DC5610C3}"/>
              </a:ext>
            </a:extLst>
          </p:cNvPr>
          <p:cNvSpPr txBox="1"/>
          <p:nvPr/>
        </p:nvSpPr>
        <p:spPr>
          <a:xfrm>
            <a:off x="838200" y="4267589"/>
            <a:ext cx="2013857" cy="830997"/>
          </a:xfrm>
          <a:prstGeom prst="rect">
            <a:avLst/>
          </a:prstGeom>
          <a:noFill/>
        </p:spPr>
        <p:txBody>
          <a:bodyPr wrap="square">
            <a:spAutoFit/>
          </a:bodyPr>
          <a:lstStyle/>
          <a:p>
            <a:r>
              <a:rPr lang="ko-KR" altLang="en-US" sz="2400" dirty="0"/>
              <a:t>지속가능한 임업</a:t>
            </a:r>
            <a:endParaRPr lang="ko-KR" altLang="en-US" sz="1600" dirty="0"/>
          </a:p>
        </p:txBody>
      </p:sp>
      <p:sp>
        <p:nvSpPr>
          <p:cNvPr id="9" name="TextBox 8">
            <a:extLst>
              <a:ext uri="{FF2B5EF4-FFF2-40B4-BE49-F238E27FC236}">
                <a16:creationId xmlns:a16="http://schemas.microsoft.com/office/drawing/2014/main" id="{21D1E3CE-FFD2-4EEA-BAA8-E97452C4A757}"/>
              </a:ext>
            </a:extLst>
          </p:cNvPr>
          <p:cNvSpPr txBox="1"/>
          <p:nvPr/>
        </p:nvSpPr>
        <p:spPr>
          <a:xfrm>
            <a:off x="838199" y="2229716"/>
            <a:ext cx="2013857" cy="830997"/>
          </a:xfrm>
          <a:prstGeom prst="rect">
            <a:avLst/>
          </a:prstGeom>
          <a:noFill/>
        </p:spPr>
        <p:txBody>
          <a:bodyPr wrap="square">
            <a:spAutoFit/>
          </a:bodyPr>
          <a:lstStyle/>
          <a:p>
            <a:r>
              <a:rPr lang="ko-KR" altLang="en-US" sz="2400" dirty="0" err="1"/>
              <a:t>혼농임업</a:t>
            </a:r>
            <a:r>
              <a:rPr lang="ko-KR" altLang="en-US" sz="2400" dirty="0"/>
              <a:t> 체계 구축</a:t>
            </a:r>
          </a:p>
        </p:txBody>
      </p:sp>
    </p:spTree>
    <p:extLst>
      <p:ext uri="{BB962C8B-B14F-4D97-AF65-F5344CB8AC3E}">
        <p14:creationId xmlns:p14="http://schemas.microsoft.com/office/powerpoint/2010/main" val="1533072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49267D9-0DDA-438A-8608-C4E385D0AA8D}"/>
              </a:ext>
            </a:extLst>
          </p:cNvPr>
          <p:cNvSpPr>
            <a:spLocks noGrp="1"/>
          </p:cNvSpPr>
          <p:nvPr>
            <p:ph type="title"/>
          </p:nvPr>
        </p:nvSpPr>
        <p:spPr/>
        <p:txBody>
          <a:bodyPr/>
          <a:lstStyle/>
          <a:p>
            <a:r>
              <a:rPr lang="ko-KR" altLang="de-DE" dirty="0"/>
              <a:t>종자 다양화</a:t>
            </a:r>
            <a:endParaRPr lang="de-DE" dirty="0"/>
          </a:p>
        </p:txBody>
      </p:sp>
      <p:sp>
        <p:nvSpPr>
          <p:cNvPr id="3" name="내용 개체 틀 2">
            <a:extLst>
              <a:ext uri="{FF2B5EF4-FFF2-40B4-BE49-F238E27FC236}">
                <a16:creationId xmlns:a16="http://schemas.microsoft.com/office/drawing/2014/main" id="{18E094A8-BF94-42AD-A10A-BCC7478A748E}"/>
              </a:ext>
            </a:extLst>
          </p:cNvPr>
          <p:cNvSpPr>
            <a:spLocks noGrp="1"/>
          </p:cNvSpPr>
          <p:nvPr>
            <p:ph idx="1"/>
          </p:nvPr>
        </p:nvSpPr>
        <p:spPr/>
        <p:txBody>
          <a:bodyPr/>
          <a:lstStyle/>
          <a:p>
            <a:endParaRPr lang="de-DE"/>
          </a:p>
        </p:txBody>
      </p:sp>
      <p:pic>
        <p:nvPicPr>
          <p:cNvPr id="22530" name="Picture 2" descr="Maghaz beans">
            <a:extLst>
              <a:ext uri="{FF2B5EF4-FFF2-40B4-BE49-F238E27FC236}">
                <a16:creationId xmlns:a16="http://schemas.microsoft.com/office/drawing/2014/main" id="{784B2057-F3E3-464F-BC12-B60135073A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0450" y="1690688"/>
            <a:ext cx="7372350" cy="491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9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D093E3-2C16-42CF-AFBA-7BD8A223DC8A}"/>
              </a:ext>
            </a:extLst>
          </p:cNvPr>
          <p:cNvSpPr>
            <a:spLocks noGrp="1"/>
          </p:cNvSpPr>
          <p:nvPr>
            <p:ph type="title"/>
          </p:nvPr>
        </p:nvSpPr>
        <p:spPr/>
        <p:txBody>
          <a:bodyPr/>
          <a:lstStyle/>
          <a:p>
            <a:r>
              <a:rPr lang="ko-KR" altLang="de-DE" dirty="0"/>
              <a:t>포르투갈</a:t>
            </a:r>
            <a:r>
              <a:rPr lang="de-DE" altLang="ko-KR" dirty="0"/>
              <a:t>-</a:t>
            </a:r>
            <a:r>
              <a:rPr lang="ko-KR" altLang="de-DE" dirty="0"/>
              <a:t> 물 순환 회복 프로젝트</a:t>
            </a:r>
            <a:endParaRPr lang="de-DE" dirty="0"/>
          </a:p>
        </p:txBody>
      </p:sp>
      <p:sp>
        <p:nvSpPr>
          <p:cNvPr id="3" name="내용 개체 틀 2">
            <a:extLst>
              <a:ext uri="{FF2B5EF4-FFF2-40B4-BE49-F238E27FC236}">
                <a16:creationId xmlns:a16="http://schemas.microsoft.com/office/drawing/2014/main" id="{ECC5010C-2270-4AA8-8717-055E28B6FC83}"/>
              </a:ext>
            </a:extLst>
          </p:cNvPr>
          <p:cNvSpPr>
            <a:spLocks noGrp="1"/>
          </p:cNvSpPr>
          <p:nvPr>
            <p:ph idx="1"/>
          </p:nvPr>
        </p:nvSpPr>
        <p:spPr/>
        <p:txBody>
          <a:bodyPr/>
          <a:lstStyle/>
          <a:p>
            <a:pPr marL="0" indent="0">
              <a:buNone/>
            </a:pPr>
            <a:r>
              <a:rPr lang="ko-KR" altLang="de-DE" dirty="0"/>
              <a:t>빗물을 지하수로 모으고 </a:t>
            </a:r>
            <a:endParaRPr lang="de-DE" altLang="ko-KR" dirty="0"/>
          </a:p>
          <a:p>
            <a:pPr marL="0" indent="0">
              <a:buNone/>
            </a:pPr>
            <a:r>
              <a:rPr lang="ko-KR" altLang="de-DE" dirty="0"/>
              <a:t>테라스 기법 활용해 </a:t>
            </a:r>
            <a:endParaRPr lang="de-DE" altLang="ko-KR" dirty="0"/>
          </a:p>
          <a:p>
            <a:pPr marL="0" indent="0">
              <a:buNone/>
            </a:pPr>
            <a:r>
              <a:rPr lang="ko-KR" altLang="de-DE" dirty="0"/>
              <a:t>토양 복원</a:t>
            </a:r>
            <a:r>
              <a:rPr lang="de-DE" altLang="ko-KR" dirty="0"/>
              <a:t> </a:t>
            </a:r>
          </a:p>
        </p:txBody>
      </p:sp>
      <p:pic>
        <p:nvPicPr>
          <p:cNvPr id="4" name="그림 3">
            <a:extLst>
              <a:ext uri="{FF2B5EF4-FFF2-40B4-BE49-F238E27FC236}">
                <a16:creationId xmlns:a16="http://schemas.microsoft.com/office/drawing/2014/main" id="{BC845798-FF7E-40F3-A91C-57EAC4CA5F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5870" y="1981200"/>
            <a:ext cx="7233580" cy="4510828"/>
          </a:xfrm>
          <a:prstGeom prst="rect">
            <a:avLst/>
          </a:prstGeom>
        </p:spPr>
      </p:pic>
    </p:spTree>
    <p:extLst>
      <p:ext uri="{BB962C8B-B14F-4D97-AF65-F5344CB8AC3E}">
        <p14:creationId xmlns:p14="http://schemas.microsoft.com/office/powerpoint/2010/main" val="3795961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189F-38C0-4341-9D25-A22A7D6E537E}"/>
              </a:ext>
            </a:extLst>
          </p:cNvPr>
          <p:cNvSpPr>
            <a:spLocks noGrp="1"/>
          </p:cNvSpPr>
          <p:nvPr>
            <p:ph type="title"/>
          </p:nvPr>
        </p:nvSpPr>
        <p:spPr/>
        <p:txBody>
          <a:bodyPr/>
          <a:lstStyle/>
          <a:p>
            <a:r>
              <a:rPr lang="ko-KR" altLang="en-US" dirty="0"/>
              <a:t>독일 </a:t>
            </a:r>
            <a:r>
              <a:rPr lang="en-US" altLang="ko-KR" dirty="0"/>
              <a:t>- </a:t>
            </a:r>
            <a:r>
              <a:rPr lang="ko-KR" altLang="en-US" dirty="0"/>
              <a:t>토양 구조 개선</a:t>
            </a:r>
            <a:endParaRPr lang="en-US" dirty="0"/>
          </a:p>
        </p:txBody>
      </p:sp>
      <p:sp>
        <p:nvSpPr>
          <p:cNvPr id="3" name="Content Placeholder 2">
            <a:extLst>
              <a:ext uri="{FF2B5EF4-FFF2-40B4-BE49-F238E27FC236}">
                <a16:creationId xmlns:a16="http://schemas.microsoft.com/office/drawing/2014/main" id="{B1C430D3-7A0C-434E-8C61-4875DDA8CF36}"/>
              </a:ext>
            </a:extLst>
          </p:cNvPr>
          <p:cNvSpPr>
            <a:spLocks noGrp="1"/>
          </p:cNvSpPr>
          <p:nvPr>
            <p:ph idx="1"/>
          </p:nvPr>
        </p:nvSpPr>
        <p:spPr/>
        <p:txBody>
          <a:bodyPr/>
          <a:lstStyle/>
          <a:p>
            <a:r>
              <a:rPr lang="ko-KR" altLang="en-US" dirty="0"/>
              <a:t>봄</a:t>
            </a:r>
            <a:r>
              <a:rPr lang="en-US" altLang="ko-KR" dirty="0"/>
              <a:t>, </a:t>
            </a:r>
            <a:r>
              <a:rPr lang="ko-KR" altLang="en-US" dirty="0"/>
              <a:t>여름 가뭄과 봄 홍수 위험 증가</a:t>
            </a:r>
            <a:endParaRPr lang="en-US" altLang="ko-KR" dirty="0"/>
          </a:p>
          <a:p>
            <a:r>
              <a:rPr lang="ko-KR" altLang="en-US" dirty="0"/>
              <a:t>작물 다양화 </a:t>
            </a:r>
            <a:r>
              <a:rPr lang="en-US" altLang="ko-KR" dirty="0"/>
              <a:t>– </a:t>
            </a:r>
            <a:r>
              <a:rPr lang="ko-KR" altLang="en-US" dirty="0"/>
              <a:t>뿌리 구조</a:t>
            </a:r>
            <a:r>
              <a:rPr lang="en-US" altLang="ko-KR" dirty="0"/>
              <a:t>, </a:t>
            </a:r>
            <a:r>
              <a:rPr lang="ko-KR" altLang="en-US" dirty="0"/>
              <a:t>특성이 다양하고 병충해에 강하며 필요 영양분이 다양한 작물 </a:t>
            </a:r>
            <a:r>
              <a:rPr lang="en-US" altLang="ko-KR" dirty="0"/>
              <a:t>15</a:t>
            </a:r>
            <a:r>
              <a:rPr lang="ko-KR" altLang="en-US" dirty="0"/>
              <a:t>종을 조합</a:t>
            </a:r>
            <a:endParaRPr lang="en-US" altLang="ko-KR" dirty="0"/>
          </a:p>
          <a:p>
            <a:r>
              <a:rPr lang="ko-KR" altLang="en-US" dirty="0"/>
              <a:t>경사진 지역 경작을 피하거나 최소화해 토양 침식 억제</a:t>
            </a:r>
            <a:endParaRPr lang="en-US" altLang="ko-KR" dirty="0"/>
          </a:p>
          <a:p>
            <a:r>
              <a:rPr lang="ko-KR" altLang="en-US" dirty="0"/>
              <a:t>트랙터 등 농기계 타이어 압력 조절해 토양 구조 보호</a:t>
            </a:r>
            <a:endParaRPr lang="en-US" altLang="ko-KR" dirty="0"/>
          </a:p>
          <a:p>
            <a:r>
              <a:rPr lang="ko-KR" altLang="en-US" dirty="0"/>
              <a:t>고구마 수확 이후 밀을 심어 홍수 대비</a:t>
            </a:r>
            <a:endParaRPr lang="en-US" altLang="ko-KR" dirty="0"/>
          </a:p>
          <a:p>
            <a:r>
              <a:rPr lang="ko-KR" altLang="en-US" dirty="0"/>
              <a:t>가뭄과 열 더 강한 품종으로 교체</a:t>
            </a:r>
            <a:endParaRPr lang="en-US" altLang="ko-KR" dirty="0"/>
          </a:p>
          <a:p>
            <a:r>
              <a:rPr lang="ko-KR" altLang="en-US" dirty="0"/>
              <a:t>파종 시기 조절</a:t>
            </a:r>
            <a:endParaRPr lang="en-US" dirty="0"/>
          </a:p>
        </p:txBody>
      </p:sp>
      <p:sp>
        <p:nvSpPr>
          <p:cNvPr id="5" name="TextBox 4">
            <a:extLst>
              <a:ext uri="{FF2B5EF4-FFF2-40B4-BE49-F238E27FC236}">
                <a16:creationId xmlns:a16="http://schemas.microsoft.com/office/drawing/2014/main" id="{9DAEB1BD-3C42-42E4-8E7F-C1032E0866CE}"/>
              </a:ext>
            </a:extLst>
          </p:cNvPr>
          <p:cNvSpPr txBox="1"/>
          <p:nvPr/>
        </p:nvSpPr>
        <p:spPr>
          <a:xfrm>
            <a:off x="65314" y="6594027"/>
            <a:ext cx="6096000" cy="200055"/>
          </a:xfrm>
          <a:prstGeom prst="rect">
            <a:avLst/>
          </a:prstGeom>
          <a:noFill/>
        </p:spPr>
        <p:txBody>
          <a:bodyPr wrap="square">
            <a:spAutoFit/>
          </a:bodyPr>
          <a:lstStyle/>
          <a:p>
            <a:r>
              <a:rPr lang="en-US" sz="700" dirty="0"/>
              <a:t>https://climate-adapt.eea.europa.eu/metadata/case-studies/improving-soil-structure-of-an-arable-crop-farm-in-the-district-of-heilbronn-germany</a:t>
            </a:r>
          </a:p>
        </p:txBody>
      </p:sp>
    </p:spTree>
    <p:extLst>
      <p:ext uri="{BB962C8B-B14F-4D97-AF65-F5344CB8AC3E}">
        <p14:creationId xmlns:p14="http://schemas.microsoft.com/office/powerpoint/2010/main" val="430816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36B5-BE37-4975-B262-F1196C389EC8}"/>
              </a:ext>
            </a:extLst>
          </p:cNvPr>
          <p:cNvSpPr>
            <a:spLocks noGrp="1"/>
          </p:cNvSpPr>
          <p:nvPr>
            <p:ph type="title"/>
          </p:nvPr>
        </p:nvSpPr>
        <p:spPr/>
        <p:txBody>
          <a:bodyPr/>
          <a:lstStyle/>
          <a:p>
            <a:r>
              <a:rPr lang="ko-KR" altLang="en-US" dirty="0"/>
              <a:t>프랑스 </a:t>
            </a:r>
            <a:r>
              <a:rPr lang="en-US" altLang="ko-KR" dirty="0"/>
              <a:t>– </a:t>
            </a:r>
            <a:r>
              <a:rPr lang="ko-KR" altLang="en-US" dirty="0" err="1"/>
              <a:t>혼농임업</a:t>
            </a:r>
            <a:r>
              <a:rPr lang="ko-KR" altLang="en-US" dirty="0"/>
              <a:t> 도입</a:t>
            </a:r>
            <a:endParaRPr lang="en-US" dirty="0"/>
          </a:p>
        </p:txBody>
      </p:sp>
      <p:sp>
        <p:nvSpPr>
          <p:cNvPr id="3" name="Content Placeholder 2">
            <a:extLst>
              <a:ext uri="{FF2B5EF4-FFF2-40B4-BE49-F238E27FC236}">
                <a16:creationId xmlns:a16="http://schemas.microsoft.com/office/drawing/2014/main" id="{7A10EF92-F6FC-479E-99F4-EAC0D1168342}"/>
              </a:ext>
            </a:extLst>
          </p:cNvPr>
          <p:cNvSpPr>
            <a:spLocks noGrp="1"/>
          </p:cNvSpPr>
          <p:nvPr>
            <p:ph idx="1"/>
          </p:nvPr>
        </p:nvSpPr>
        <p:spPr/>
        <p:txBody>
          <a:bodyPr/>
          <a:lstStyle/>
          <a:p>
            <a:endParaRPr lang="en-US"/>
          </a:p>
        </p:txBody>
      </p:sp>
      <p:pic>
        <p:nvPicPr>
          <p:cNvPr id="14338" name="Picture 2" descr="Example of agroforestry concept">
            <a:extLst>
              <a:ext uri="{FF2B5EF4-FFF2-40B4-BE49-F238E27FC236}">
                <a16:creationId xmlns:a16="http://schemas.microsoft.com/office/drawing/2014/main" id="{C0D7020A-8A12-41B2-B796-DB4989157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34744" y="1733844"/>
            <a:ext cx="6429828" cy="427818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alnut trees and wheat cultivation">
            <a:extLst>
              <a:ext uri="{FF2B5EF4-FFF2-40B4-BE49-F238E27FC236}">
                <a16:creationId xmlns:a16="http://schemas.microsoft.com/office/drawing/2014/main" id="{68A1C798-981C-43D9-A4CC-9AAD112ED9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914" y="1733844"/>
            <a:ext cx="5811873"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426BD9-AC0B-4C76-B818-5764F301D28F}"/>
              </a:ext>
            </a:extLst>
          </p:cNvPr>
          <p:cNvSpPr txBox="1"/>
          <p:nvPr/>
        </p:nvSpPr>
        <p:spPr>
          <a:xfrm>
            <a:off x="76200" y="6145633"/>
            <a:ext cx="7035800" cy="246221"/>
          </a:xfrm>
          <a:prstGeom prst="rect">
            <a:avLst/>
          </a:prstGeom>
          <a:noFill/>
        </p:spPr>
        <p:txBody>
          <a:bodyPr wrap="square">
            <a:spAutoFit/>
          </a:bodyPr>
          <a:lstStyle/>
          <a:p>
            <a:r>
              <a:rPr lang="en-US" sz="1000" dirty="0"/>
              <a:t>https://climate-adapt.eea.europa.eu/metadata/case-studies/agroforestry-agriculture-of-the-future-the-case-of-montpellier</a:t>
            </a:r>
          </a:p>
        </p:txBody>
      </p:sp>
    </p:spTree>
    <p:extLst>
      <p:ext uri="{BB962C8B-B14F-4D97-AF65-F5344CB8AC3E}">
        <p14:creationId xmlns:p14="http://schemas.microsoft.com/office/powerpoint/2010/main" val="826605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1952-BDB8-46E6-9E2A-DF09D9888D9C}"/>
              </a:ext>
            </a:extLst>
          </p:cNvPr>
          <p:cNvSpPr>
            <a:spLocks noGrp="1"/>
          </p:cNvSpPr>
          <p:nvPr>
            <p:ph type="title"/>
          </p:nvPr>
        </p:nvSpPr>
        <p:spPr/>
        <p:txBody>
          <a:bodyPr/>
          <a:lstStyle/>
          <a:p>
            <a:r>
              <a:rPr lang="ko-KR" altLang="en-US" dirty="0"/>
              <a:t>유럽 공동농업정책</a:t>
            </a:r>
            <a:endParaRPr lang="en-US" dirty="0"/>
          </a:p>
        </p:txBody>
      </p:sp>
      <p:sp>
        <p:nvSpPr>
          <p:cNvPr id="3" name="Content Placeholder 2">
            <a:extLst>
              <a:ext uri="{FF2B5EF4-FFF2-40B4-BE49-F238E27FC236}">
                <a16:creationId xmlns:a16="http://schemas.microsoft.com/office/drawing/2014/main" id="{643F3251-0943-4963-B3A0-A1E52DA2CDC3}"/>
              </a:ext>
            </a:extLst>
          </p:cNvPr>
          <p:cNvSpPr>
            <a:spLocks noGrp="1"/>
          </p:cNvSpPr>
          <p:nvPr>
            <p:ph idx="1"/>
          </p:nvPr>
        </p:nvSpPr>
        <p:spPr/>
        <p:txBody>
          <a:bodyPr>
            <a:normAutofit/>
          </a:bodyPr>
          <a:lstStyle/>
          <a:p>
            <a:r>
              <a:rPr lang="ko-KR" altLang="en-US" dirty="0"/>
              <a:t>유럽농촌개발 농업기금의 지원을 받는 농촌개발프로그램은 적어도 </a:t>
            </a:r>
            <a:r>
              <a:rPr lang="en-US" altLang="ko-KR" dirty="0"/>
              <a:t>30%</a:t>
            </a:r>
            <a:r>
              <a:rPr lang="ko-KR" altLang="en-US" dirty="0"/>
              <a:t>이상을 기후변화와 환경 관련 수단에 사용하도록 규정</a:t>
            </a:r>
          </a:p>
          <a:p>
            <a:r>
              <a:rPr lang="ko-KR" altLang="en-US" dirty="0"/>
              <a:t>기상재해 등으로 인한 손실을 보상해주는 농업보험 보조</a:t>
            </a:r>
          </a:p>
          <a:p>
            <a:endParaRPr lang="ko-KR" altLang="en-US" dirty="0"/>
          </a:p>
          <a:p>
            <a:r>
              <a:rPr lang="ko-KR" altLang="en-US" dirty="0"/>
              <a:t>기후변화 적응과 온실가스 감축 수단 간의 구분 어려움</a:t>
            </a:r>
            <a:endParaRPr lang="en-US" altLang="ko-KR" dirty="0"/>
          </a:p>
          <a:p>
            <a:r>
              <a:rPr lang="ko-KR" altLang="en-US" dirty="0"/>
              <a:t>부적응 우려</a:t>
            </a:r>
            <a:r>
              <a:rPr lang="en-US" altLang="ko-KR" dirty="0"/>
              <a:t>: </a:t>
            </a:r>
            <a:r>
              <a:rPr lang="ko-KR" altLang="en-US" dirty="0"/>
              <a:t>가뭄이 심화될 것으로 예상되는 지중해 연안 지역 등에 대한 관개시설 투자가 오히려 농업 부문의 취약성 악화품목 특정 직불금이 적응력 약화 우려</a:t>
            </a:r>
            <a:endParaRPr lang="en-US" altLang="ko-KR" dirty="0"/>
          </a:p>
          <a:p>
            <a:pPr marL="0" indent="0">
              <a:buNone/>
            </a:pPr>
            <a:endParaRPr lang="en-US" altLang="ko-KR" dirty="0"/>
          </a:p>
        </p:txBody>
      </p:sp>
      <p:sp>
        <p:nvSpPr>
          <p:cNvPr id="4" name="TextBox 3">
            <a:extLst>
              <a:ext uri="{FF2B5EF4-FFF2-40B4-BE49-F238E27FC236}">
                <a16:creationId xmlns:a16="http://schemas.microsoft.com/office/drawing/2014/main" id="{1E9D37BE-759E-430D-8329-3CF4FC718679}"/>
              </a:ext>
            </a:extLst>
          </p:cNvPr>
          <p:cNvSpPr txBox="1"/>
          <p:nvPr/>
        </p:nvSpPr>
        <p:spPr>
          <a:xfrm>
            <a:off x="58058" y="6492875"/>
            <a:ext cx="2626040" cy="230832"/>
          </a:xfrm>
          <a:prstGeom prst="rect">
            <a:avLst/>
          </a:prstGeom>
          <a:noFill/>
        </p:spPr>
        <p:txBody>
          <a:bodyPr wrap="none" rtlCol="0">
            <a:spAutoFit/>
          </a:bodyPr>
          <a:lstStyle/>
          <a:p>
            <a:r>
              <a:rPr lang="ko-KR" altLang="en-US" sz="900" dirty="0"/>
              <a:t>출처</a:t>
            </a:r>
            <a:r>
              <a:rPr lang="en-US" altLang="ko-KR" sz="900" dirty="0"/>
              <a:t>: </a:t>
            </a:r>
            <a:r>
              <a:rPr lang="en-US" sz="900" dirty="0"/>
              <a:t>https://blog.naver.com/kreipr/221987526986</a:t>
            </a:r>
          </a:p>
        </p:txBody>
      </p:sp>
    </p:spTree>
    <p:extLst>
      <p:ext uri="{BB962C8B-B14F-4D97-AF65-F5344CB8AC3E}">
        <p14:creationId xmlns:p14="http://schemas.microsoft.com/office/powerpoint/2010/main" val="2799252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B447-E8B7-4634-A92D-CF6A3501B578}"/>
              </a:ext>
            </a:extLst>
          </p:cNvPr>
          <p:cNvSpPr>
            <a:spLocks noGrp="1"/>
          </p:cNvSpPr>
          <p:nvPr>
            <p:ph type="title"/>
          </p:nvPr>
        </p:nvSpPr>
        <p:spPr/>
        <p:txBody>
          <a:bodyPr/>
          <a:lstStyle/>
          <a:p>
            <a:r>
              <a:rPr lang="en-US" dirty="0"/>
              <a:t>Farm to Fork </a:t>
            </a:r>
            <a:r>
              <a:rPr lang="ko-KR" altLang="en-US" dirty="0"/>
              <a:t>전략 </a:t>
            </a:r>
            <a:r>
              <a:rPr lang="en-US" dirty="0"/>
              <a:t>(</a:t>
            </a:r>
            <a:r>
              <a:rPr lang="ko-KR" altLang="en-US" dirty="0"/>
              <a:t>지속가능한 </a:t>
            </a:r>
            <a:r>
              <a:rPr lang="ko-KR" altLang="en-US" dirty="0" err="1"/>
              <a:t>농식품</a:t>
            </a:r>
            <a:r>
              <a:rPr lang="ko-KR" altLang="en-US" dirty="0"/>
              <a:t> 체계</a:t>
            </a:r>
            <a:r>
              <a:rPr lang="en-US" altLang="ko-KR" dirty="0"/>
              <a:t>)</a:t>
            </a:r>
            <a:endParaRPr lang="en-US" dirty="0"/>
          </a:p>
        </p:txBody>
      </p:sp>
      <p:sp>
        <p:nvSpPr>
          <p:cNvPr id="3" name="Content Placeholder 2">
            <a:extLst>
              <a:ext uri="{FF2B5EF4-FFF2-40B4-BE49-F238E27FC236}">
                <a16:creationId xmlns:a16="http://schemas.microsoft.com/office/drawing/2014/main" id="{22C3E968-A5AC-4237-8BA1-5682901D0489}"/>
              </a:ext>
            </a:extLst>
          </p:cNvPr>
          <p:cNvSpPr>
            <a:spLocks noGrp="1"/>
          </p:cNvSpPr>
          <p:nvPr>
            <p:ph idx="1"/>
          </p:nvPr>
        </p:nvSpPr>
        <p:spPr>
          <a:xfrm>
            <a:off x="838200" y="1825625"/>
            <a:ext cx="5381171" cy="4807404"/>
          </a:xfrm>
        </p:spPr>
        <p:txBody>
          <a:bodyPr>
            <a:normAutofit/>
          </a:bodyPr>
          <a:lstStyle/>
          <a:p>
            <a:r>
              <a:rPr lang="en-US" dirty="0">
                <a:hlinkClick r:id="rId2"/>
              </a:rPr>
              <a:t>https://europa.eu/!fHqqKG</a:t>
            </a:r>
            <a:endParaRPr lang="en-US" dirty="0"/>
          </a:p>
          <a:p>
            <a:r>
              <a:rPr lang="ko-KR" altLang="en-US" dirty="0"/>
              <a:t>에너지</a:t>
            </a:r>
            <a:r>
              <a:rPr lang="en-US" altLang="ko-KR" dirty="0"/>
              <a:t>, </a:t>
            </a:r>
            <a:r>
              <a:rPr lang="ko-KR" altLang="en-US" dirty="0"/>
              <a:t>수송</a:t>
            </a:r>
            <a:r>
              <a:rPr lang="en-US" altLang="ko-KR" dirty="0"/>
              <a:t>, </a:t>
            </a:r>
            <a:r>
              <a:rPr lang="ko-KR" altLang="en-US" dirty="0"/>
              <a:t>토지 사용</a:t>
            </a:r>
            <a:r>
              <a:rPr lang="en-US" altLang="ko-KR" dirty="0"/>
              <a:t>, </a:t>
            </a:r>
            <a:r>
              <a:rPr lang="ko-KR" altLang="en-US" dirty="0"/>
              <a:t>산림 부문에서 이산화탄소 모두 줄여도 </a:t>
            </a:r>
            <a:r>
              <a:rPr lang="ko-KR" altLang="en-US" dirty="0" err="1"/>
              <a:t>넷제로</a:t>
            </a:r>
            <a:r>
              <a:rPr lang="ko-KR" altLang="en-US" dirty="0"/>
              <a:t> 달성 불가</a:t>
            </a:r>
            <a:endParaRPr lang="en-US" altLang="ko-KR" dirty="0"/>
          </a:p>
          <a:p>
            <a:r>
              <a:rPr lang="ko-KR" altLang="en-US" dirty="0"/>
              <a:t>나머지 </a:t>
            </a:r>
            <a:r>
              <a:rPr lang="en-US" altLang="ko-KR" dirty="0"/>
              <a:t>10%</a:t>
            </a:r>
            <a:r>
              <a:rPr lang="ko-KR" altLang="en-US" dirty="0"/>
              <a:t>는 특히 농업 부문의 노력 필요</a:t>
            </a:r>
            <a:endParaRPr lang="en-US" altLang="ko-KR" dirty="0"/>
          </a:p>
        </p:txBody>
      </p:sp>
      <p:pic>
        <p:nvPicPr>
          <p:cNvPr id="11266" name="Picture 2">
            <a:extLst>
              <a:ext uri="{FF2B5EF4-FFF2-40B4-BE49-F238E27FC236}">
                <a16:creationId xmlns:a16="http://schemas.microsoft.com/office/drawing/2014/main" id="{589F0157-BA5E-4513-87AB-8E21815E41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3889" y="1733550"/>
            <a:ext cx="512445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13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7C247E4-58FF-4AA6-925D-C59BF5650D5E}"/>
              </a:ext>
            </a:extLst>
          </p:cNvPr>
          <p:cNvSpPr>
            <a:spLocks noGrp="1"/>
          </p:cNvSpPr>
          <p:nvPr>
            <p:ph type="title"/>
          </p:nvPr>
        </p:nvSpPr>
        <p:spPr/>
        <p:txBody>
          <a:bodyPr/>
          <a:lstStyle/>
          <a:p>
            <a:r>
              <a:rPr lang="ko-KR" sz="4400" kern="100" dirty="0">
                <a:effectLst/>
                <a:latin typeface="Calibri" panose="020F0502020204030204" pitchFamily="34" charset="0"/>
                <a:ea typeface="맑은 고딕" panose="020B0503020000020004" pitchFamily="50" charset="-127"/>
                <a:cs typeface="Times New Roman" panose="02020603050405020304" pitchFamily="18" charset="0"/>
              </a:rPr>
              <a:t>친환경 적응</a:t>
            </a:r>
            <a:r>
              <a:rPr lang="en-US" sz="4400" kern="100" dirty="0">
                <a:effectLst/>
                <a:latin typeface="Calibri" panose="020F0502020204030204" pitchFamily="34" charset="0"/>
                <a:ea typeface="맑은 고딕" panose="020B0503020000020004" pitchFamily="50" charset="-127"/>
                <a:cs typeface="Times New Roman" panose="02020603050405020304" pitchFamily="18" charset="0"/>
              </a:rPr>
              <a:t>(</a:t>
            </a:r>
            <a:r>
              <a:rPr lang="ko-KR" sz="4400" kern="100" dirty="0">
                <a:effectLst/>
                <a:latin typeface="Calibri" panose="020F0502020204030204" pitchFamily="34" charset="0"/>
                <a:ea typeface="맑은 고딕" panose="020B0503020000020004" pitchFamily="50" charset="-127"/>
                <a:cs typeface="Times New Roman" panose="02020603050405020304" pitchFamily="18" charset="0"/>
              </a:rPr>
              <a:t>자연 기반 해법</a:t>
            </a:r>
            <a:r>
              <a:rPr lang="en-US" sz="4400" kern="100" dirty="0">
                <a:effectLst/>
                <a:latin typeface="Calibri" panose="020F0502020204030204" pitchFamily="34" charset="0"/>
                <a:ea typeface="맑은 고딕" panose="020B0503020000020004" pitchFamily="50" charset="-127"/>
                <a:cs typeface="Times New Roman" panose="02020603050405020304" pitchFamily="18" charset="0"/>
              </a:rPr>
              <a:t>, </a:t>
            </a:r>
            <a:r>
              <a:rPr lang="ko-KR" sz="4400" kern="100" dirty="0">
                <a:effectLst/>
                <a:latin typeface="Calibri" panose="020F0502020204030204" pitchFamily="34" charset="0"/>
                <a:ea typeface="맑은 고딕" panose="020B0503020000020004" pitchFamily="50" charset="-127"/>
                <a:cs typeface="Times New Roman" panose="02020603050405020304" pitchFamily="18" charset="0"/>
              </a:rPr>
              <a:t>생태계 기반 적응</a:t>
            </a:r>
            <a:r>
              <a:rPr lang="de-DE" altLang="ko-KR" sz="4400" kern="100" dirty="0">
                <a:effectLst/>
                <a:latin typeface="Calibri" panose="020F0502020204030204" pitchFamily="34" charset="0"/>
                <a:ea typeface="맑은 고딕" panose="020B0503020000020004" pitchFamily="50" charset="-127"/>
                <a:cs typeface="Times New Roman" panose="02020603050405020304" pitchFamily="18" charset="0"/>
              </a:rPr>
              <a:t>, </a:t>
            </a:r>
            <a:r>
              <a:rPr lang="ko-KR" altLang="de-DE" sz="4400" kern="100" dirty="0" err="1">
                <a:effectLst/>
                <a:latin typeface="Calibri" panose="020F0502020204030204" pitchFamily="34" charset="0"/>
                <a:ea typeface="맑은 고딕" panose="020B0503020000020004" pitchFamily="50" charset="-127"/>
                <a:cs typeface="Times New Roman" panose="02020603050405020304" pitchFamily="18" charset="0"/>
              </a:rPr>
              <a:t>그린인프라</a:t>
            </a:r>
            <a:r>
              <a:rPr lang="en-US" sz="4400" kern="100" dirty="0">
                <a:effectLst/>
                <a:latin typeface="Calibri" panose="020F0502020204030204" pitchFamily="34" charset="0"/>
                <a:ea typeface="맑은 고딕" panose="020B0503020000020004" pitchFamily="50" charset="-127"/>
                <a:cs typeface="Times New Roman" panose="02020603050405020304" pitchFamily="18" charset="0"/>
              </a:rPr>
              <a:t>)</a:t>
            </a:r>
            <a:endParaRPr lang="de-DE" dirty="0"/>
          </a:p>
        </p:txBody>
      </p:sp>
      <p:sp>
        <p:nvSpPr>
          <p:cNvPr id="3" name="내용 개체 틀 2">
            <a:extLst>
              <a:ext uri="{FF2B5EF4-FFF2-40B4-BE49-F238E27FC236}">
                <a16:creationId xmlns:a16="http://schemas.microsoft.com/office/drawing/2014/main" id="{7390B0B7-B1D1-4F18-B64D-1043099E8495}"/>
              </a:ext>
            </a:extLst>
          </p:cNvPr>
          <p:cNvSpPr>
            <a:spLocks noGrp="1"/>
          </p:cNvSpPr>
          <p:nvPr>
            <p:ph idx="1"/>
          </p:nvPr>
        </p:nvSpPr>
        <p:spPr/>
        <p:txBody>
          <a:bodyPr/>
          <a:lstStyle/>
          <a:p>
            <a:endParaRPr lang="de-DE"/>
          </a:p>
        </p:txBody>
      </p:sp>
      <p:pic>
        <p:nvPicPr>
          <p:cNvPr id="15362" name="Picture 2">
            <a:extLst>
              <a:ext uri="{FF2B5EF4-FFF2-40B4-BE49-F238E27FC236}">
                <a16:creationId xmlns:a16="http://schemas.microsoft.com/office/drawing/2014/main" id="{4D674FCB-97F7-41F4-B6E0-D7E848F963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27101"/>
            <a:ext cx="12110498" cy="6369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2CF145-57EE-4288-9A69-5ACB17CE402B}"/>
              </a:ext>
            </a:extLst>
          </p:cNvPr>
          <p:cNvSpPr txBox="1"/>
          <p:nvPr/>
        </p:nvSpPr>
        <p:spPr>
          <a:xfrm>
            <a:off x="8185150" y="1819276"/>
            <a:ext cx="3708581" cy="276999"/>
          </a:xfrm>
          <a:prstGeom prst="rect">
            <a:avLst/>
          </a:prstGeom>
          <a:noFill/>
        </p:spPr>
        <p:txBody>
          <a:bodyPr wrap="square">
            <a:spAutoFit/>
          </a:bodyPr>
          <a:lstStyle/>
          <a:p>
            <a:r>
              <a:rPr lang="de-DE" sz="1200" dirty="0"/>
              <a:t>https://naturvation.eu/result/results-urban-nature-atlas</a:t>
            </a:r>
          </a:p>
        </p:txBody>
      </p:sp>
    </p:spTree>
    <p:extLst>
      <p:ext uri="{BB962C8B-B14F-4D97-AF65-F5344CB8AC3E}">
        <p14:creationId xmlns:p14="http://schemas.microsoft.com/office/powerpoint/2010/main" val="306199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D8A1-179D-EC62-8EAC-AA9FCA4EB7DB}"/>
              </a:ext>
            </a:extLst>
          </p:cNvPr>
          <p:cNvSpPr>
            <a:spLocks noGrp="1"/>
          </p:cNvSpPr>
          <p:nvPr>
            <p:ph type="title"/>
          </p:nvPr>
        </p:nvSpPr>
        <p:spPr/>
        <p:txBody>
          <a:bodyPr/>
          <a:lstStyle/>
          <a:p>
            <a:r>
              <a:rPr lang="ko-KR" altLang="en-US" dirty="0"/>
              <a:t>목차</a:t>
            </a:r>
            <a:endParaRPr lang="en-US" dirty="0"/>
          </a:p>
        </p:txBody>
      </p:sp>
      <p:sp>
        <p:nvSpPr>
          <p:cNvPr id="3" name="Content Placeholder 2">
            <a:extLst>
              <a:ext uri="{FF2B5EF4-FFF2-40B4-BE49-F238E27FC236}">
                <a16:creationId xmlns:a16="http://schemas.microsoft.com/office/drawing/2014/main" id="{CC9463BD-19AA-A183-1804-CCF87E930A61}"/>
              </a:ext>
            </a:extLst>
          </p:cNvPr>
          <p:cNvSpPr>
            <a:spLocks noGrp="1"/>
          </p:cNvSpPr>
          <p:nvPr>
            <p:ph idx="1"/>
          </p:nvPr>
        </p:nvSpPr>
        <p:spPr/>
        <p:txBody>
          <a:bodyPr/>
          <a:lstStyle/>
          <a:p>
            <a:r>
              <a:rPr lang="ko-KR" altLang="en-US" dirty="0"/>
              <a:t>기후변화 적응이란</a:t>
            </a:r>
            <a:r>
              <a:rPr lang="en-US" altLang="ko-KR" dirty="0"/>
              <a:t>?</a:t>
            </a:r>
          </a:p>
          <a:p>
            <a:r>
              <a:rPr lang="ko-KR" altLang="en-US" dirty="0"/>
              <a:t>유럽 내 기후변화 적응 정책 사례 및 시민 반응</a:t>
            </a:r>
            <a:endParaRPr lang="en-US" altLang="ko-KR" dirty="0"/>
          </a:p>
          <a:p>
            <a:r>
              <a:rPr lang="ko-KR" altLang="en-US" dirty="0"/>
              <a:t>또 다른 적응 </a:t>
            </a:r>
            <a:r>
              <a:rPr lang="en-US" altLang="ko-KR" dirty="0"/>
              <a:t>-</a:t>
            </a:r>
            <a:r>
              <a:rPr lang="ko-KR" altLang="en-US" dirty="0"/>
              <a:t> 인공지능과 환경</a:t>
            </a:r>
            <a:endParaRPr lang="en-US" altLang="ko-KR" dirty="0"/>
          </a:p>
          <a:p>
            <a:r>
              <a:rPr lang="ko-KR" altLang="en-US" dirty="0"/>
              <a:t>우리가 할 수 있는 것들</a:t>
            </a:r>
            <a:endParaRPr lang="en-US" altLang="ko-KR" dirty="0"/>
          </a:p>
          <a:p>
            <a:endParaRPr lang="en-US" altLang="ko-KR" dirty="0"/>
          </a:p>
          <a:p>
            <a:endParaRPr lang="en-US" dirty="0"/>
          </a:p>
        </p:txBody>
      </p:sp>
    </p:spTree>
    <p:extLst>
      <p:ext uri="{BB962C8B-B14F-4D97-AF65-F5344CB8AC3E}">
        <p14:creationId xmlns:p14="http://schemas.microsoft.com/office/powerpoint/2010/main" val="79888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968A779-03D7-46C9-8203-658DB2D14FE9}"/>
              </a:ext>
            </a:extLst>
          </p:cNvPr>
          <p:cNvSpPr>
            <a:spLocks noGrp="1"/>
          </p:cNvSpPr>
          <p:nvPr>
            <p:ph type="title"/>
          </p:nvPr>
        </p:nvSpPr>
        <p:spPr/>
        <p:txBody>
          <a:bodyPr>
            <a:normAutofit/>
          </a:bodyPr>
          <a:lstStyle/>
          <a:p>
            <a:r>
              <a:rPr lang="ko-KR" altLang="de-DE" sz="4000" dirty="0"/>
              <a:t>빗물정원</a:t>
            </a:r>
            <a:r>
              <a:rPr lang="de-DE" altLang="ko-KR" sz="4000" dirty="0"/>
              <a:t>, </a:t>
            </a:r>
            <a:r>
              <a:rPr lang="ko-KR" altLang="de-DE" sz="4000" dirty="0"/>
              <a:t>옥상정원</a:t>
            </a:r>
            <a:r>
              <a:rPr lang="de-DE" altLang="ko-KR" sz="4000" dirty="0"/>
              <a:t>, </a:t>
            </a:r>
            <a:r>
              <a:rPr lang="ko-KR" altLang="de-DE" sz="4000" dirty="0"/>
              <a:t>벽면녹화</a:t>
            </a:r>
            <a:r>
              <a:rPr lang="de-DE" altLang="ko-KR" sz="4000" dirty="0"/>
              <a:t>, </a:t>
            </a:r>
            <a:r>
              <a:rPr lang="ko-KR" altLang="de-DE" sz="4000" dirty="0"/>
              <a:t>가로수 확대 </a:t>
            </a:r>
            <a:r>
              <a:rPr lang="ko-KR" altLang="en-US" sz="4000" dirty="0"/>
              <a:t>등 </a:t>
            </a:r>
            <a:r>
              <a:rPr lang="en-US" altLang="ko-KR" sz="4000" dirty="0"/>
              <a:t/>
            </a:r>
            <a:br>
              <a:rPr lang="en-US" altLang="ko-KR" sz="4000" dirty="0"/>
            </a:br>
            <a:r>
              <a:rPr lang="ko-KR" sz="4000" kern="100" dirty="0">
                <a:effectLst/>
                <a:latin typeface="Calibri" panose="020F0502020204030204" pitchFamily="34" charset="0"/>
                <a:ea typeface="맑은 고딕" panose="020B0503020000020004" pitchFamily="50" charset="-127"/>
                <a:cs typeface="Times New Roman" panose="02020603050405020304" pitchFamily="18" charset="0"/>
              </a:rPr>
              <a:t>자연</a:t>
            </a:r>
            <a:r>
              <a:rPr lang="ko-KR" altLang="en-US" sz="4000" kern="100" dirty="0">
                <a:effectLst/>
                <a:latin typeface="Calibri" panose="020F0502020204030204" pitchFamily="34" charset="0"/>
                <a:ea typeface="맑은 고딕" panose="020B0503020000020004" pitchFamily="50" charset="-127"/>
                <a:cs typeface="Times New Roman" panose="02020603050405020304" pitchFamily="18" charset="0"/>
              </a:rPr>
              <a:t>에 기반한 폭염과 홍수 대비</a:t>
            </a:r>
            <a:endParaRPr lang="de-DE" sz="4000" dirty="0"/>
          </a:p>
        </p:txBody>
      </p:sp>
      <p:sp>
        <p:nvSpPr>
          <p:cNvPr id="3" name="내용 개체 틀 2">
            <a:extLst>
              <a:ext uri="{FF2B5EF4-FFF2-40B4-BE49-F238E27FC236}">
                <a16:creationId xmlns:a16="http://schemas.microsoft.com/office/drawing/2014/main" id="{5B636B81-C1AF-4389-B403-6C096EF705D8}"/>
              </a:ext>
            </a:extLst>
          </p:cNvPr>
          <p:cNvSpPr>
            <a:spLocks noGrp="1"/>
          </p:cNvSpPr>
          <p:nvPr>
            <p:ph idx="1"/>
          </p:nvPr>
        </p:nvSpPr>
        <p:spPr/>
        <p:txBody>
          <a:bodyPr/>
          <a:lstStyle/>
          <a:p>
            <a:endParaRPr lang="de-DE" dirty="0"/>
          </a:p>
        </p:txBody>
      </p:sp>
      <p:pic>
        <p:nvPicPr>
          <p:cNvPr id="14338" name="Picture 2">
            <a:extLst>
              <a:ext uri="{FF2B5EF4-FFF2-40B4-BE49-F238E27FC236}">
                <a16:creationId xmlns:a16="http://schemas.microsoft.com/office/drawing/2014/main" id="{8ECA69A0-E1E9-4BA7-9476-F7D8972442B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71450" y="1871662"/>
            <a:ext cx="651894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ain Garden on City Island">
            <a:extLst>
              <a:ext uri="{FF2B5EF4-FFF2-40B4-BE49-F238E27FC236}">
                <a16:creationId xmlns:a16="http://schemas.microsoft.com/office/drawing/2014/main" id="{86EAC3AB-6CEB-4C2E-8E67-A4B78E9514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601" y="1871662"/>
            <a:ext cx="5439173"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C9E977-3089-40E1-BC90-23D4D5860D10}"/>
              </a:ext>
            </a:extLst>
          </p:cNvPr>
          <p:cNvSpPr txBox="1"/>
          <p:nvPr/>
        </p:nvSpPr>
        <p:spPr>
          <a:xfrm>
            <a:off x="101601" y="6269037"/>
            <a:ext cx="4019550" cy="267216"/>
          </a:xfrm>
          <a:prstGeom prst="rect">
            <a:avLst/>
          </a:prstGeom>
          <a:noFill/>
        </p:spPr>
        <p:txBody>
          <a:bodyPr wrap="square">
            <a:spAutoFit/>
          </a:bodyPr>
          <a:lstStyle/>
          <a:p>
            <a:r>
              <a:rPr lang="de-DE" sz="1100" dirty="0"/>
              <a:t>https://naturvation.eu/nbs/amsterdam/rain-garden-city-island</a:t>
            </a:r>
          </a:p>
        </p:txBody>
      </p:sp>
    </p:spTree>
    <p:extLst>
      <p:ext uri="{BB962C8B-B14F-4D97-AF65-F5344CB8AC3E}">
        <p14:creationId xmlns:p14="http://schemas.microsoft.com/office/powerpoint/2010/main" val="3719206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3911-9486-DA34-AD15-82A69EED4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1181D-BDBA-0D5D-9061-C256701C42F5}"/>
              </a:ext>
            </a:extLst>
          </p:cNvPr>
          <p:cNvSpPr>
            <a:spLocks noGrp="1"/>
          </p:cNvSpPr>
          <p:nvPr>
            <p:ph type="title"/>
          </p:nvPr>
        </p:nvSpPr>
        <p:spPr>
          <a:xfrm>
            <a:off x="664028" y="2527754"/>
            <a:ext cx="10515600" cy="1325563"/>
          </a:xfrm>
        </p:spPr>
        <p:txBody>
          <a:bodyPr/>
          <a:lstStyle/>
          <a:p>
            <a:r>
              <a:rPr lang="ko-KR" altLang="en-US" dirty="0"/>
              <a:t>유럽 내 시민참여와 반응</a:t>
            </a:r>
            <a:endParaRPr lang="en-US" dirty="0"/>
          </a:p>
        </p:txBody>
      </p:sp>
    </p:spTree>
    <p:extLst>
      <p:ext uri="{BB962C8B-B14F-4D97-AF65-F5344CB8AC3E}">
        <p14:creationId xmlns:p14="http://schemas.microsoft.com/office/powerpoint/2010/main" val="1652881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B02BBA8-BE14-4348-B168-16264F1FB94E}"/>
              </a:ext>
            </a:extLst>
          </p:cNvPr>
          <p:cNvSpPr>
            <a:spLocks noGrp="1"/>
          </p:cNvSpPr>
          <p:nvPr>
            <p:ph type="title"/>
          </p:nvPr>
        </p:nvSpPr>
        <p:spPr>
          <a:xfrm>
            <a:off x="1143000" y="328168"/>
            <a:ext cx="9825936" cy="1274067"/>
          </a:xfrm>
        </p:spPr>
        <p:txBody>
          <a:bodyPr/>
          <a:lstStyle/>
          <a:p>
            <a:r>
              <a:rPr lang="ko-KR" altLang="de-DE" dirty="0"/>
              <a:t>미래를 위한 금요일</a:t>
            </a:r>
            <a:r>
              <a:rPr lang="de-DE" altLang="ko-KR" dirty="0"/>
              <a:t>(</a:t>
            </a:r>
            <a:r>
              <a:rPr lang="en-US" altLang="ko-KR" dirty="0"/>
              <a:t>Fridays</a:t>
            </a:r>
            <a:r>
              <a:rPr lang="ko-KR" altLang="en-US" dirty="0"/>
              <a:t> </a:t>
            </a:r>
            <a:r>
              <a:rPr lang="en-US" altLang="ko-KR" dirty="0"/>
              <a:t>for</a:t>
            </a:r>
            <a:r>
              <a:rPr lang="ko-KR" altLang="en-US" dirty="0"/>
              <a:t> </a:t>
            </a:r>
            <a:r>
              <a:rPr lang="en-US" altLang="ko-KR" dirty="0"/>
              <a:t>Future)</a:t>
            </a:r>
            <a:endParaRPr lang="ko-KR" altLang="en-US" dirty="0"/>
          </a:p>
        </p:txBody>
      </p:sp>
      <p:pic>
        <p:nvPicPr>
          <p:cNvPr id="2050" name="Picture 2" descr="Image result for fridays for future">
            <a:extLst>
              <a:ext uri="{FF2B5EF4-FFF2-40B4-BE49-F238E27FC236}">
                <a16:creationId xmlns:a16="http://schemas.microsoft.com/office/drawing/2014/main" id="{14E47183-5E95-4417-AEFA-102E3D91BA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8252" y="1881171"/>
            <a:ext cx="6529021"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내용 개체 틀 2">
            <a:extLst>
              <a:ext uri="{FF2B5EF4-FFF2-40B4-BE49-F238E27FC236}">
                <a16:creationId xmlns:a16="http://schemas.microsoft.com/office/drawing/2014/main" id="{B04EC776-9DEF-274C-62A3-A19D5A9DD162}"/>
              </a:ext>
            </a:extLst>
          </p:cNvPr>
          <p:cNvSpPr>
            <a:spLocks noGrp="1"/>
          </p:cNvSpPr>
          <p:nvPr>
            <p:ph idx="1"/>
          </p:nvPr>
        </p:nvSpPr>
        <p:spPr>
          <a:xfrm>
            <a:off x="6982691" y="2057400"/>
            <a:ext cx="4033180" cy="4038600"/>
          </a:xfrm>
        </p:spPr>
        <p:txBody>
          <a:bodyPr/>
          <a:lstStyle/>
          <a:p>
            <a:r>
              <a:rPr lang="en-US" altLang="ko-KR" dirty="0"/>
              <a:t>2018</a:t>
            </a:r>
            <a:r>
              <a:rPr lang="ko-KR" altLang="en-US" dirty="0"/>
              <a:t>년 </a:t>
            </a:r>
            <a:r>
              <a:rPr lang="ko-KR" altLang="en-US" dirty="0" err="1"/>
              <a:t>그레타</a:t>
            </a:r>
            <a:r>
              <a:rPr lang="ko-KR" altLang="en-US" dirty="0"/>
              <a:t> </a:t>
            </a:r>
            <a:r>
              <a:rPr lang="ko-KR" altLang="en-US" dirty="0" err="1"/>
              <a:t>툰베리가</a:t>
            </a:r>
            <a:r>
              <a:rPr lang="ko-KR" altLang="en-US" dirty="0"/>
              <a:t> 시작한 비폭력 저항 청소년 운동</a:t>
            </a:r>
            <a:endParaRPr lang="en-US" altLang="ko-KR" dirty="0"/>
          </a:p>
          <a:p>
            <a:r>
              <a:rPr lang="en-US" altLang="ko-KR" dirty="0"/>
              <a:t>2019</a:t>
            </a:r>
            <a:r>
              <a:rPr lang="ko-KR" altLang="en-US" dirty="0"/>
              <a:t>년 유럽의회 선거에 결정적 영향</a:t>
            </a:r>
          </a:p>
        </p:txBody>
      </p:sp>
    </p:spTree>
    <p:extLst>
      <p:ext uri="{BB962C8B-B14F-4D97-AF65-F5344CB8AC3E}">
        <p14:creationId xmlns:p14="http://schemas.microsoft.com/office/powerpoint/2010/main" val="3025073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1E1D7E-930E-4056-AE0C-10D75C12084D}"/>
              </a:ext>
            </a:extLst>
          </p:cNvPr>
          <p:cNvSpPr>
            <a:spLocks noGrp="1"/>
          </p:cNvSpPr>
          <p:nvPr>
            <p:ph type="title"/>
          </p:nvPr>
        </p:nvSpPr>
        <p:spPr/>
        <p:txBody>
          <a:bodyPr/>
          <a:lstStyle/>
          <a:p>
            <a:r>
              <a:rPr lang="ko-KR" altLang="de-DE" dirty="0"/>
              <a:t>멸종저항 </a:t>
            </a:r>
            <a:r>
              <a:rPr lang="de-DE" altLang="ko-KR" dirty="0"/>
              <a:t>(</a:t>
            </a:r>
            <a:r>
              <a:rPr lang="en-US" altLang="ko-KR" dirty="0"/>
              <a:t>Extinction</a:t>
            </a:r>
            <a:r>
              <a:rPr lang="ko-KR" altLang="en-US" dirty="0"/>
              <a:t> </a:t>
            </a:r>
            <a:r>
              <a:rPr lang="en-US" altLang="ko-KR" dirty="0"/>
              <a:t>Rebellion</a:t>
            </a:r>
            <a:r>
              <a:rPr lang="de-DE" altLang="ko-KR" dirty="0"/>
              <a:t>,</a:t>
            </a:r>
            <a:r>
              <a:rPr lang="ko-KR" altLang="de-DE" dirty="0"/>
              <a:t> </a:t>
            </a:r>
            <a:r>
              <a:rPr lang="en-US" altLang="ko-KR" dirty="0"/>
              <a:t>XR)</a:t>
            </a:r>
            <a:endParaRPr lang="ko-KR" altLang="en-US" dirty="0"/>
          </a:p>
        </p:txBody>
      </p:sp>
      <p:sp>
        <p:nvSpPr>
          <p:cNvPr id="3" name="내용 개체 틀 2">
            <a:extLst>
              <a:ext uri="{FF2B5EF4-FFF2-40B4-BE49-F238E27FC236}">
                <a16:creationId xmlns:a16="http://schemas.microsoft.com/office/drawing/2014/main" id="{AC730A1A-69E1-419A-8300-C58D622A90A0}"/>
              </a:ext>
            </a:extLst>
          </p:cNvPr>
          <p:cNvSpPr>
            <a:spLocks noGrp="1"/>
          </p:cNvSpPr>
          <p:nvPr>
            <p:ph idx="1"/>
          </p:nvPr>
        </p:nvSpPr>
        <p:spPr>
          <a:xfrm>
            <a:off x="6982691" y="2057400"/>
            <a:ext cx="4033180" cy="4038600"/>
          </a:xfrm>
        </p:spPr>
        <p:txBody>
          <a:bodyPr/>
          <a:lstStyle/>
          <a:p>
            <a:r>
              <a:rPr lang="ko-KR" altLang="en-US" dirty="0"/>
              <a:t>비폭력 저항</a:t>
            </a:r>
            <a:r>
              <a:rPr lang="en-US" altLang="ko-KR" dirty="0"/>
              <a:t>, </a:t>
            </a:r>
            <a:r>
              <a:rPr lang="ko-KR" altLang="en-US" dirty="0"/>
              <a:t>시민불복종 운동</a:t>
            </a:r>
            <a:endParaRPr lang="en-US" altLang="ko-KR" dirty="0"/>
          </a:p>
          <a:p>
            <a:r>
              <a:rPr lang="ko-KR" altLang="en-US" dirty="0"/>
              <a:t>기후비상사태 선포 촉구</a:t>
            </a:r>
          </a:p>
        </p:txBody>
      </p:sp>
      <p:pic>
        <p:nvPicPr>
          <p:cNvPr id="3074" name="Picture 2" descr="The science behind Extinction Rebellion's three climate change demands |  New Scientist">
            <a:extLst>
              <a:ext uri="{FF2B5EF4-FFF2-40B4-BE49-F238E27FC236}">
                <a16:creationId xmlns:a16="http://schemas.microsoft.com/office/drawing/2014/main" id="{FA705036-A6B9-65AC-1420-48FE3FFABF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2282" y="2057400"/>
            <a:ext cx="6168736" cy="411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42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196E-ACBD-3B79-1176-8746B4C3695A}"/>
              </a:ext>
            </a:extLst>
          </p:cNvPr>
          <p:cNvSpPr>
            <a:spLocks noGrp="1"/>
          </p:cNvSpPr>
          <p:nvPr>
            <p:ph type="title"/>
          </p:nvPr>
        </p:nvSpPr>
        <p:spPr/>
        <p:txBody>
          <a:bodyPr/>
          <a:lstStyle/>
          <a:p>
            <a:r>
              <a:rPr lang="ko-KR" altLang="en-US" dirty="0"/>
              <a:t>예술품 공격 </a:t>
            </a:r>
            <a:r>
              <a:rPr lang="en-US" altLang="ko-KR" dirty="0"/>
              <a:t>(2022~)</a:t>
            </a:r>
            <a:endParaRPr lang="en-US" dirty="0"/>
          </a:p>
        </p:txBody>
      </p:sp>
      <p:pic>
        <p:nvPicPr>
          <p:cNvPr id="4098" name="Picture 2" descr="‘Activists are now caught in the same repetitive cycles of capitalist-induced torpor that they sought to release us all from’ … two Riposte Alimentaire protesters splash the Mona Lisa with soup.">
            <a:extLst>
              <a:ext uri="{FF2B5EF4-FFF2-40B4-BE49-F238E27FC236}">
                <a16:creationId xmlns:a16="http://schemas.microsoft.com/office/drawing/2014/main" id="{3FD4390A-7779-0EAB-AABD-B2BD1CD663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073" y="2071255"/>
            <a:ext cx="6096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내용 개체 틀 2">
            <a:extLst>
              <a:ext uri="{FF2B5EF4-FFF2-40B4-BE49-F238E27FC236}">
                <a16:creationId xmlns:a16="http://schemas.microsoft.com/office/drawing/2014/main" id="{ADF0568B-843B-0C56-D154-18D93FF0FB2F}"/>
              </a:ext>
            </a:extLst>
          </p:cNvPr>
          <p:cNvSpPr>
            <a:spLocks noGrp="1"/>
          </p:cNvSpPr>
          <p:nvPr>
            <p:ph idx="1"/>
          </p:nvPr>
        </p:nvSpPr>
        <p:spPr>
          <a:xfrm>
            <a:off x="6982691" y="2057400"/>
            <a:ext cx="4033180" cy="4038600"/>
          </a:xfrm>
        </p:spPr>
        <p:txBody>
          <a:bodyPr/>
          <a:lstStyle/>
          <a:p>
            <a:r>
              <a:rPr lang="ko-KR" altLang="en-US" dirty="0"/>
              <a:t>멸종저항 등 유럽 내 여러 급진 기후운동단체 참여 </a:t>
            </a:r>
            <a:r>
              <a:rPr lang="en-US" altLang="ko-KR" dirty="0"/>
              <a:t>(Last Generation, Just Stop Oil,</a:t>
            </a:r>
            <a:r>
              <a:rPr lang="ko-KR" altLang="en-US" dirty="0"/>
              <a:t> </a:t>
            </a:r>
            <a:r>
              <a:rPr lang="en-US" altLang="ko-KR" dirty="0"/>
              <a:t>etc.)</a:t>
            </a:r>
          </a:p>
          <a:p>
            <a:r>
              <a:rPr lang="ko-KR" altLang="en-US" dirty="0"/>
              <a:t>예술과 생명 중 무엇이 더 중요한가</a:t>
            </a:r>
            <a:r>
              <a:rPr lang="en-US" altLang="ko-KR" dirty="0"/>
              <a:t>?</a:t>
            </a:r>
          </a:p>
          <a:p>
            <a:endParaRPr lang="en-US" altLang="ko-KR" dirty="0"/>
          </a:p>
          <a:p>
            <a:endParaRPr lang="ko-KR" altLang="en-US" dirty="0"/>
          </a:p>
        </p:txBody>
      </p:sp>
    </p:spTree>
    <p:extLst>
      <p:ext uri="{BB962C8B-B14F-4D97-AF65-F5344CB8AC3E}">
        <p14:creationId xmlns:p14="http://schemas.microsoft.com/office/powerpoint/2010/main" val="42387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49A8933-6DA5-47A0-B83D-4AB24AF187CA}"/>
              </a:ext>
            </a:extLst>
          </p:cNvPr>
          <p:cNvSpPr>
            <a:spLocks noGrp="1"/>
          </p:cNvSpPr>
          <p:nvPr>
            <p:ph type="title"/>
          </p:nvPr>
        </p:nvSpPr>
        <p:spPr/>
        <p:txBody>
          <a:bodyPr/>
          <a:lstStyle/>
          <a:p>
            <a:r>
              <a:rPr lang="ko-KR" altLang="de-DE" dirty="0"/>
              <a:t>석탄 채굴 중단 운동</a:t>
            </a:r>
            <a:endParaRPr lang="de-DE" dirty="0"/>
          </a:p>
        </p:txBody>
      </p:sp>
      <p:sp>
        <p:nvSpPr>
          <p:cNvPr id="3" name="내용 개체 틀 2">
            <a:extLst>
              <a:ext uri="{FF2B5EF4-FFF2-40B4-BE49-F238E27FC236}">
                <a16:creationId xmlns:a16="http://schemas.microsoft.com/office/drawing/2014/main" id="{8891A201-35B1-4B83-AABE-4850567FE26B}"/>
              </a:ext>
            </a:extLst>
          </p:cNvPr>
          <p:cNvSpPr>
            <a:spLocks noGrp="1"/>
          </p:cNvSpPr>
          <p:nvPr>
            <p:ph idx="1"/>
          </p:nvPr>
        </p:nvSpPr>
        <p:spPr>
          <a:xfrm>
            <a:off x="939800" y="1703388"/>
            <a:ext cx="10515600" cy="4351338"/>
          </a:xfrm>
        </p:spPr>
        <p:txBody>
          <a:bodyPr/>
          <a:lstStyle/>
          <a:p>
            <a:r>
              <a:rPr lang="ko-KR" altLang="de-DE" b="0" dirty="0">
                <a:solidFill>
                  <a:srgbClr val="444444"/>
                </a:solidFill>
                <a:effectLst/>
                <a:latin typeface="Lato"/>
              </a:rPr>
              <a:t>독일의 엔데 </a:t>
            </a:r>
            <a:r>
              <a:rPr lang="ko-KR" altLang="de-DE" b="0" dirty="0" err="1">
                <a:solidFill>
                  <a:srgbClr val="444444"/>
                </a:solidFill>
                <a:effectLst/>
                <a:latin typeface="Lato"/>
              </a:rPr>
              <a:t>겔랜데</a:t>
            </a:r>
            <a:r>
              <a:rPr lang="de-DE" altLang="ko-KR" b="0" dirty="0">
                <a:solidFill>
                  <a:srgbClr val="444444"/>
                </a:solidFill>
                <a:effectLst/>
                <a:latin typeface="Lato"/>
              </a:rPr>
              <a:t>(</a:t>
            </a:r>
            <a:r>
              <a:rPr lang="de-DE" b="0" dirty="0">
                <a:solidFill>
                  <a:srgbClr val="444444"/>
                </a:solidFill>
                <a:effectLst/>
                <a:latin typeface="Lato"/>
              </a:rPr>
              <a:t>Ende Gelände)</a:t>
            </a:r>
          </a:p>
          <a:p>
            <a:pPr marL="0" indent="0">
              <a:buNone/>
            </a:pPr>
            <a:endParaRPr lang="de-DE" dirty="0"/>
          </a:p>
        </p:txBody>
      </p:sp>
      <p:pic>
        <p:nvPicPr>
          <p:cNvPr id="2050" name="Picture 2">
            <a:extLst>
              <a:ext uri="{FF2B5EF4-FFF2-40B4-BE49-F238E27FC236}">
                <a16:creationId xmlns:a16="http://schemas.microsoft.com/office/drawing/2014/main" id="{719698EF-693E-44C6-969B-C5B936AF08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09838"/>
            <a:ext cx="12192000" cy="2901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4DE82B-5E9F-4E5F-9220-065315F628D9}"/>
              </a:ext>
            </a:extLst>
          </p:cNvPr>
          <p:cNvSpPr txBox="1"/>
          <p:nvPr/>
        </p:nvSpPr>
        <p:spPr>
          <a:xfrm>
            <a:off x="7461250" y="5424488"/>
            <a:ext cx="4791710" cy="369332"/>
          </a:xfrm>
          <a:prstGeom prst="rect">
            <a:avLst/>
          </a:prstGeom>
          <a:noFill/>
        </p:spPr>
        <p:txBody>
          <a:bodyPr wrap="square">
            <a:spAutoFit/>
          </a:bodyPr>
          <a:lstStyle/>
          <a:p>
            <a:r>
              <a:rPr lang="de-DE" dirty="0"/>
              <a:t>https://www.ende-gelaende.org/en/background/</a:t>
            </a:r>
          </a:p>
        </p:txBody>
      </p:sp>
      <p:sp>
        <p:nvSpPr>
          <p:cNvPr id="5" name="슬라이드 번호 개체 틀 4">
            <a:extLst>
              <a:ext uri="{FF2B5EF4-FFF2-40B4-BE49-F238E27FC236}">
                <a16:creationId xmlns:a16="http://schemas.microsoft.com/office/drawing/2014/main" id="{24C8C9AE-0DD7-4A4B-AF64-302BBDC3515B}"/>
              </a:ext>
            </a:extLst>
          </p:cNvPr>
          <p:cNvSpPr>
            <a:spLocks noGrp="1"/>
          </p:cNvSpPr>
          <p:nvPr>
            <p:ph type="sldNum" sz="quarter" idx="12"/>
          </p:nvPr>
        </p:nvSpPr>
        <p:spPr/>
        <p:txBody>
          <a:bodyPr/>
          <a:lstStyle/>
          <a:p>
            <a:fld id="{3B885FEF-EBA6-48AA-BB78-EED91C933405}" type="slidenum">
              <a:rPr lang="de-DE" smtClean="0"/>
              <a:t>35</a:t>
            </a:fld>
            <a:endParaRPr lang="de-DE"/>
          </a:p>
        </p:txBody>
      </p:sp>
    </p:spTree>
    <p:extLst>
      <p:ext uri="{BB962C8B-B14F-4D97-AF65-F5344CB8AC3E}">
        <p14:creationId xmlns:p14="http://schemas.microsoft.com/office/powerpoint/2010/main" val="334772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9213-895C-D25B-FDB8-3A6AE5CD7D21}"/>
              </a:ext>
            </a:extLst>
          </p:cNvPr>
          <p:cNvSpPr>
            <a:spLocks noGrp="1"/>
          </p:cNvSpPr>
          <p:nvPr>
            <p:ph type="title"/>
          </p:nvPr>
        </p:nvSpPr>
        <p:spPr/>
        <p:txBody>
          <a:bodyPr/>
          <a:lstStyle/>
          <a:p>
            <a:r>
              <a:rPr lang="ko-KR" altLang="en-US" dirty="0"/>
              <a:t>프랑스 </a:t>
            </a:r>
            <a:r>
              <a:rPr lang="en-US" altLang="ko-KR" dirty="0"/>
              <a:t>–</a:t>
            </a:r>
            <a:r>
              <a:rPr lang="ko-KR" altLang="en-US" dirty="0"/>
              <a:t> 노란 조끼 운동 </a:t>
            </a:r>
            <a:r>
              <a:rPr lang="en-US" altLang="ko-KR" dirty="0"/>
              <a:t>(2018~2020)</a:t>
            </a:r>
            <a:endParaRPr lang="en-US" dirty="0"/>
          </a:p>
        </p:txBody>
      </p:sp>
      <p:pic>
        <p:nvPicPr>
          <p:cNvPr id="5122" name="Picture 2" descr="Where Do the Yellow Vests Go From Here ...">
            <a:extLst>
              <a:ext uri="{FF2B5EF4-FFF2-40B4-BE49-F238E27FC236}">
                <a16:creationId xmlns:a16="http://schemas.microsoft.com/office/drawing/2014/main" id="{E1B2B64E-6758-E3D7-CC20-646C927A89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263" y="1928089"/>
            <a:ext cx="5831975" cy="3916363"/>
          </a:xfrm>
          <a:prstGeom prst="rect">
            <a:avLst/>
          </a:prstGeom>
          <a:noFill/>
          <a:extLst>
            <a:ext uri="{909E8E84-426E-40DD-AFC4-6F175D3DCCD1}">
              <a14:hiddenFill xmlns:a14="http://schemas.microsoft.com/office/drawing/2010/main">
                <a:solidFill>
                  <a:srgbClr val="FFFFFF"/>
                </a:solidFill>
              </a14:hiddenFill>
            </a:ext>
          </a:extLst>
        </p:spPr>
      </p:pic>
      <p:sp>
        <p:nvSpPr>
          <p:cNvPr id="4" name="내용 개체 틀 2">
            <a:extLst>
              <a:ext uri="{FF2B5EF4-FFF2-40B4-BE49-F238E27FC236}">
                <a16:creationId xmlns:a16="http://schemas.microsoft.com/office/drawing/2014/main" id="{784DA1F2-F57F-8C7D-1040-5A0714F0FA44}"/>
              </a:ext>
            </a:extLst>
          </p:cNvPr>
          <p:cNvSpPr>
            <a:spLocks noGrp="1"/>
          </p:cNvSpPr>
          <p:nvPr>
            <p:ph idx="1"/>
          </p:nvPr>
        </p:nvSpPr>
        <p:spPr>
          <a:xfrm>
            <a:off x="6982691" y="2057400"/>
            <a:ext cx="4033180" cy="4038600"/>
          </a:xfrm>
        </p:spPr>
        <p:txBody>
          <a:bodyPr>
            <a:normAutofit lnSpcReduction="10000"/>
          </a:bodyPr>
          <a:lstStyle/>
          <a:p>
            <a:r>
              <a:rPr lang="ko-KR" altLang="en-US" dirty="0"/>
              <a:t>환경보호 위한 </a:t>
            </a:r>
            <a:r>
              <a:rPr lang="ko-KR" altLang="en-US" dirty="0" err="1"/>
              <a:t>유류세</a:t>
            </a:r>
            <a:r>
              <a:rPr lang="ko-KR" altLang="en-US" dirty="0"/>
              <a:t> 증세가 계기 </a:t>
            </a:r>
            <a:r>
              <a:rPr lang="en-US" altLang="ko-KR" dirty="0"/>
              <a:t>–</a:t>
            </a:r>
            <a:r>
              <a:rPr lang="ko-KR" altLang="en-US" dirty="0"/>
              <a:t> 다양한 이슈로 확산</a:t>
            </a:r>
            <a:endParaRPr lang="en-US" altLang="ko-KR" dirty="0"/>
          </a:p>
          <a:p>
            <a:endParaRPr lang="en-US" altLang="ko-KR" dirty="0"/>
          </a:p>
          <a:p>
            <a:r>
              <a:rPr lang="ko-KR" altLang="en-US" dirty="0"/>
              <a:t>타격이 큰 중하위층</a:t>
            </a:r>
            <a:r>
              <a:rPr lang="en-US" altLang="ko-KR" dirty="0"/>
              <a:t>,</a:t>
            </a:r>
            <a:r>
              <a:rPr lang="ko-KR" altLang="en-US" dirty="0"/>
              <a:t> 노동 계층 참여</a:t>
            </a:r>
            <a:endParaRPr lang="en-US" altLang="ko-KR" dirty="0"/>
          </a:p>
          <a:p>
            <a:endParaRPr lang="en-US" altLang="ko-KR" dirty="0"/>
          </a:p>
          <a:p>
            <a:r>
              <a:rPr lang="en-US" altLang="ko-KR" dirty="0"/>
              <a:t>“</a:t>
            </a:r>
            <a:r>
              <a:rPr lang="ko-KR" altLang="en-US" dirty="0"/>
              <a:t>세금 높일 대상은 우리가 아닌 선박과 비행기</a:t>
            </a:r>
            <a:r>
              <a:rPr lang="en-US" altLang="ko-KR" dirty="0"/>
              <a:t>”</a:t>
            </a:r>
          </a:p>
          <a:p>
            <a:endParaRPr lang="en-US" altLang="ko-KR" dirty="0"/>
          </a:p>
          <a:p>
            <a:endParaRPr lang="ko-KR" altLang="en-US" dirty="0"/>
          </a:p>
        </p:txBody>
      </p:sp>
    </p:spTree>
    <p:extLst>
      <p:ext uri="{BB962C8B-B14F-4D97-AF65-F5344CB8AC3E}">
        <p14:creationId xmlns:p14="http://schemas.microsoft.com/office/powerpoint/2010/main" val="3236649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3D4B-71D8-A1AB-6B36-A9278F220F78}"/>
              </a:ext>
            </a:extLst>
          </p:cNvPr>
          <p:cNvSpPr>
            <a:spLocks noGrp="1"/>
          </p:cNvSpPr>
          <p:nvPr>
            <p:ph type="title"/>
          </p:nvPr>
        </p:nvSpPr>
        <p:spPr/>
        <p:txBody>
          <a:bodyPr/>
          <a:lstStyle/>
          <a:p>
            <a:r>
              <a:rPr lang="ko-KR" altLang="en-US" dirty="0"/>
              <a:t>유럽 </a:t>
            </a:r>
            <a:r>
              <a:rPr lang="en-US" altLang="ko-KR" dirty="0"/>
              <a:t>–</a:t>
            </a:r>
            <a:r>
              <a:rPr lang="ko-KR" altLang="en-US" dirty="0"/>
              <a:t> 농민 저항 운동</a:t>
            </a:r>
            <a:r>
              <a:rPr lang="en-US" altLang="ko-KR" dirty="0"/>
              <a:t>(2024)</a:t>
            </a:r>
            <a:endParaRPr lang="en-US" dirty="0"/>
          </a:p>
        </p:txBody>
      </p:sp>
      <p:sp>
        <p:nvSpPr>
          <p:cNvPr id="4" name="내용 개체 틀 2">
            <a:extLst>
              <a:ext uri="{FF2B5EF4-FFF2-40B4-BE49-F238E27FC236}">
                <a16:creationId xmlns:a16="http://schemas.microsoft.com/office/drawing/2014/main" id="{4135CAC9-A475-DDFB-0CE1-8C846843646F}"/>
              </a:ext>
            </a:extLst>
          </p:cNvPr>
          <p:cNvSpPr txBox="1">
            <a:spLocks/>
          </p:cNvSpPr>
          <p:nvPr/>
        </p:nvSpPr>
        <p:spPr>
          <a:xfrm>
            <a:off x="7716982" y="2074051"/>
            <a:ext cx="4033180" cy="4038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o-KR" altLang="en-US" dirty="0"/>
              <a:t>독일</a:t>
            </a:r>
            <a:r>
              <a:rPr lang="en-US" altLang="ko-KR" dirty="0"/>
              <a:t>,</a:t>
            </a:r>
            <a:r>
              <a:rPr lang="ko-KR" altLang="en-US" dirty="0"/>
              <a:t> 벨기에</a:t>
            </a:r>
            <a:r>
              <a:rPr lang="en-US" altLang="ko-KR" dirty="0"/>
              <a:t>,</a:t>
            </a:r>
            <a:r>
              <a:rPr lang="ko-KR" altLang="en-US" dirty="0"/>
              <a:t> 프랑스</a:t>
            </a:r>
            <a:r>
              <a:rPr lang="en-US" altLang="ko-KR" dirty="0"/>
              <a:t>,</a:t>
            </a:r>
            <a:r>
              <a:rPr lang="ko-KR" altLang="en-US" dirty="0"/>
              <a:t> 네덜란드 등 </a:t>
            </a:r>
            <a:r>
              <a:rPr lang="en-US" altLang="ko-KR" dirty="0"/>
              <a:t>12</a:t>
            </a:r>
            <a:r>
              <a:rPr lang="ko-KR" altLang="en-US" dirty="0"/>
              <a:t>개국 농민들 참여</a:t>
            </a:r>
            <a:endParaRPr lang="en-US" altLang="ko-KR" dirty="0"/>
          </a:p>
          <a:p>
            <a:endParaRPr lang="en-US" altLang="ko-KR" dirty="0"/>
          </a:p>
          <a:p>
            <a:r>
              <a:rPr lang="ko-KR" altLang="en-US" dirty="0"/>
              <a:t>유럽 </a:t>
            </a:r>
            <a:r>
              <a:rPr lang="ko-KR" altLang="en-US" dirty="0" err="1"/>
              <a:t>그린딜</a:t>
            </a:r>
            <a:r>
              <a:rPr lang="ko-KR" altLang="en-US" dirty="0"/>
              <a:t> 농업 정책 반대</a:t>
            </a:r>
            <a:endParaRPr lang="en-US" altLang="ko-KR" dirty="0"/>
          </a:p>
          <a:p>
            <a:endParaRPr lang="en-US" altLang="ko-KR" dirty="0"/>
          </a:p>
          <a:p>
            <a:r>
              <a:rPr lang="ko-KR" altLang="en-US" dirty="0"/>
              <a:t>연료보조금 인상</a:t>
            </a:r>
            <a:r>
              <a:rPr lang="en-US" altLang="ko-KR" dirty="0"/>
              <a:t>,</a:t>
            </a:r>
            <a:r>
              <a:rPr lang="ko-KR" altLang="en-US" dirty="0"/>
              <a:t> 비료와 농약 제한 완화</a:t>
            </a:r>
            <a:r>
              <a:rPr lang="en-US" altLang="ko-KR" dirty="0"/>
              <a:t>,</a:t>
            </a:r>
            <a:r>
              <a:rPr lang="ko-KR" altLang="en-US" dirty="0"/>
              <a:t> 자연복원법 반대</a:t>
            </a:r>
            <a:endParaRPr lang="en-US" altLang="ko-KR" dirty="0"/>
          </a:p>
          <a:p>
            <a:endParaRPr lang="en-US" altLang="ko-KR" dirty="0"/>
          </a:p>
          <a:p>
            <a:endParaRPr lang="ko-KR" altLang="en-US" dirty="0"/>
          </a:p>
        </p:txBody>
      </p:sp>
      <p:pic>
        <p:nvPicPr>
          <p:cNvPr id="7170" name="Picture 2" descr="Farmers with tractors protested at the Brandenburg Gate in Berlin, Germany on 16 January 2024.">
            <a:extLst>
              <a:ext uri="{FF2B5EF4-FFF2-40B4-BE49-F238E27FC236}">
                <a16:creationId xmlns:a16="http://schemas.microsoft.com/office/drawing/2014/main" id="{D18044C3-EBF6-6B4D-B36F-F3430BB0A3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90688"/>
            <a:ext cx="7204652" cy="480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83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F5E8-30C5-CE32-7DF0-EEB4C773D99C}"/>
              </a:ext>
            </a:extLst>
          </p:cNvPr>
          <p:cNvSpPr>
            <a:spLocks noGrp="1"/>
          </p:cNvSpPr>
          <p:nvPr>
            <p:ph type="title"/>
          </p:nvPr>
        </p:nvSpPr>
        <p:spPr/>
        <p:txBody>
          <a:bodyPr/>
          <a:lstStyle/>
          <a:p>
            <a:r>
              <a:rPr lang="ko-KR" altLang="en-US" dirty="0"/>
              <a:t>또 다른 변화</a:t>
            </a:r>
            <a:r>
              <a:rPr lang="en-US" altLang="ko-KR" dirty="0"/>
              <a:t>:</a:t>
            </a:r>
            <a:r>
              <a:rPr lang="ko-KR" altLang="en-US" dirty="0"/>
              <a:t> 디지털 산업과 인공지능</a:t>
            </a:r>
            <a:endParaRPr lang="en-US" dirty="0"/>
          </a:p>
        </p:txBody>
      </p:sp>
      <p:sp>
        <p:nvSpPr>
          <p:cNvPr id="3" name="Content Placeholder 2">
            <a:extLst>
              <a:ext uri="{FF2B5EF4-FFF2-40B4-BE49-F238E27FC236}">
                <a16:creationId xmlns:a16="http://schemas.microsoft.com/office/drawing/2014/main" id="{36D43275-2A2E-A179-A236-D204ACAFDEA4}"/>
              </a:ext>
            </a:extLst>
          </p:cNvPr>
          <p:cNvSpPr>
            <a:spLocks noGrp="1"/>
          </p:cNvSpPr>
          <p:nvPr>
            <p:ph idx="1"/>
          </p:nvPr>
        </p:nvSpPr>
        <p:spPr/>
        <p:txBody>
          <a:bodyPr/>
          <a:lstStyle/>
          <a:p>
            <a:endParaRPr lang="en-US"/>
          </a:p>
        </p:txBody>
      </p:sp>
      <p:pic>
        <p:nvPicPr>
          <p:cNvPr id="1026" name="Picture 2" descr="The twin green &amp; digital transition: How sustainable digital technologies  could enable a carbon-neutral EU by 2050 - The Joint Research Centre: EU  Science Hub">
            <a:extLst>
              <a:ext uri="{FF2B5EF4-FFF2-40B4-BE49-F238E27FC236}">
                <a16:creationId xmlns:a16="http://schemas.microsoft.com/office/drawing/2014/main" id="{959B7493-2F57-D3D2-1350-06D61834C3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0435" y="1690688"/>
            <a:ext cx="7471130" cy="502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39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DC7EF-BAB3-EFF2-D099-06B96CC9E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5E72D-528E-BD5D-4E41-8D5D3E6E5E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C71575-F999-C677-E9D9-9F8B0A56446F}"/>
              </a:ext>
            </a:extLst>
          </p:cNvPr>
          <p:cNvSpPr>
            <a:spLocks noGrp="1"/>
          </p:cNvSpPr>
          <p:nvPr>
            <p:ph idx="1"/>
          </p:nvPr>
        </p:nvSpPr>
        <p:spPr/>
        <p:txBody>
          <a:bodyPr/>
          <a:lstStyle/>
          <a:p>
            <a:endParaRPr lang="en-US"/>
          </a:p>
        </p:txBody>
      </p:sp>
      <p:pic>
        <p:nvPicPr>
          <p:cNvPr id="8194" name="Picture 2" descr="Real-time biodiversity analysis using deep-learning algorithms on mobile  robotic platforms [PeerJ]">
            <a:extLst>
              <a:ext uri="{FF2B5EF4-FFF2-40B4-BE49-F238E27FC236}">
                <a16:creationId xmlns:a16="http://schemas.microsoft.com/office/drawing/2014/main" id="{4498AE27-1E6F-2D61-DA5A-ADC6301435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986" y="106245"/>
            <a:ext cx="7403348" cy="410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E3FD7C-B87D-A7DA-C2D6-0B48247731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1697" y="1211840"/>
            <a:ext cx="7016317" cy="5646160"/>
          </a:xfrm>
          <a:prstGeom prst="rect">
            <a:avLst/>
          </a:prstGeom>
        </p:spPr>
      </p:pic>
      <p:pic>
        <p:nvPicPr>
          <p:cNvPr id="8196" name="Picture 4" descr="The Role of AI in Disaster Management: Empowering Resilience - Artificial  Paintings">
            <a:extLst>
              <a:ext uri="{FF2B5EF4-FFF2-40B4-BE49-F238E27FC236}">
                <a16:creationId xmlns:a16="http://schemas.microsoft.com/office/drawing/2014/main" id="{1E84CDAC-A9E8-A7B5-42C5-DC6F9E30E5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74197"/>
            <a:ext cx="7146655" cy="408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2385588-48D4-4278-9E9A-502069B84940}"/>
              </a:ext>
            </a:extLst>
          </p:cNvPr>
          <p:cNvSpPr>
            <a:spLocks noGrp="1"/>
          </p:cNvSpPr>
          <p:nvPr>
            <p:ph type="title"/>
          </p:nvPr>
        </p:nvSpPr>
        <p:spPr>
          <a:xfrm>
            <a:off x="693057" y="2629353"/>
            <a:ext cx="10515600" cy="1325563"/>
          </a:xfrm>
        </p:spPr>
        <p:txBody>
          <a:bodyPr/>
          <a:lstStyle/>
          <a:p>
            <a:r>
              <a:rPr lang="ko-KR" altLang="de-DE" dirty="0"/>
              <a:t>기후변화</a:t>
            </a:r>
            <a:r>
              <a:rPr lang="de-DE" altLang="ko-KR" dirty="0"/>
              <a:t>, </a:t>
            </a:r>
            <a:r>
              <a:rPr lang="ko-KR" altLang="de-DE" dirty="0"/>
              <a:t>언제 느끼나요</a:t>
            </a:r>
            <a:r>
              <a:rPr lang="de-DE" altLang="ko-KR" dirty="0"/>
              <a:t>?</a:t>
            </a:r>
            <a:endParaRPr lang="de-DE" dirty="0"/>
          </a:p>
        </p:txBody>
      </p:sp>
    </p:spTree>
    <p:extLst>
      <p:ext uri="{BB962C8B-B14F-4D97-AF65-F5344CB8AC3E}">
        <p14:creationId xmlns:p14="http://schemas.microsoft.com/office/powerpoint/2010/main" val="3204600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E354-BBB1-4F3F-B8A0-ABD5844E428A}"/>
            </a:ext>
          </a:extLst>
        </p:cNvPr>
        <p:cNvGrpSpPr/>
        <p:nvPr/>
      </p:nvGrpSpPr>
      <p:grpSpPr>
        <a:xfrm>
          <a:off x="0" y="0"/>
          <a:ext cx="0" cy="0"/>
          <a:chOff x="0" y="0"/>
          <a:chExt cx="0" cy="0"/>
        </a:xfrm>
      </p:grpSpPr>
      <p:pic>
        <p:nvPicPr>
          <p:cNvPr id="7170" name="Picture 2" descr="Life Cycle Assessment Explained - STiCH">
            <a:extLst>
              <a:ext uri="{FF2B5EF4-FFF2-40B4-BE49-F238E27FC236}">
                <a16:creationId xmlns:a16="http://schemas.microsoft.com/office/drawing/2014/main" id="{5F8B46D7-F01F-7328-EFC5-627C2755E7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2225" y="0"/>
            <a:ext cx="9607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co-mining Deep look at environmental preservation">
            <a:extLst>
              <a:ext uri="{FF2B5EF4-FFF2-40B4-BE49-F238E27FC236}">
                <a16:creationId xmlns:a16="http://schemas.microsoft.com/office/drawing/2014/main" id="{9A3479B2-8058-D544-6A3B-00C2FFA4B5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7808" y="-1"/>
            <a:ext cx="6105980" cy="406325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lectronic Waste | Scrap (WEEE) Shredders for Recycling | WEIMA">
            <a:extLst>
              <a:ext uri="{FF2B5EF4-FFF2-40B4-BE49-F238E27FC236}">
                <a16:creationId xmlns:a16="http://schemas.microsoft.com/office/drawing/2014/main" id="{6BBEFC0E-B186-0D95-0956-D470DB4303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212" y="0"/>
            <a:ext cx="5995802" cy="39830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ater's Importance for Data Centers Growing | Fluence">
            <a:extLst>
              <a:ext uri="{FF2B5EF4-FFF2-40B4-BE49-F238E27FC236}">
                <a16:creationId xmlns:a16="http://schemas.microsoft.com/office/drawing/2014/main" id="{9ADD99A0-5454-2626-8D17-6A75367713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3892" y="3543946"/>
            <a:ext cx="6628108" cy="3314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65040D-B64E-01D6-78E3-2B2AC49B339E}"/>
              </a:ext>
            </a:extLst>
          </p:cNvPr>
          <p:cNvPicPr>
            <a:picLocks noChangeAspect="1"/>
          </p:cNvPicPr>
          <p:nvPr/>
        </p:nvPicPr>
        <p:blipFill>
          <a:blip r:embed="rId6"/>
          <a:stretch>
            <a:fillRect/>
          </a:stretch>
        </p:blipFill>
        <p:spPr>
          <a:xfrm>
            <a:off x="260732" y="2205109"/>
            <a:ext cx="6195694" cy="4385429"/>
          </a:xfrm>
          <a:prstGeom prst="rect">
            <a:avLst/>
          </a:prstGeom>
        </p:spPr>
      </p:pic>
    </p:spTree>
    <p:extLst>
      <p:ext uri="{BB962C8B-B14F-4D97-AF65-F5344CB8AC3E}">
        <p14:creationId xmlns:p14="http://schemas.microsoft.com/office/powerpoint/2010/main" val="36089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346B-BEF3-91C3-022A-E82B9BD71C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12420E-DC8D-7E87-E1C1-2F6337026EEE}"/>
              </a:ext>
            </a:extLst>
          </p:cNvPr>
          <p:cNvSpPr>
            <a:spLocks noGrp="1"/>
          </p:cNvSpPr>
          <p:nvPr>
            <p:ph idx="1"/>
          </p:nvPr>
        </p:nvSpPr>
        <p:spPr/>
        <p:txBody>
          <a:bodyPr/>
          <a:lstStyle/>
          <a:p>
            <a:endParaRPr lang="en-US"/>
          </a:p>
        </p:txBody>
      </p:sp>
      <p:pic>
        <p:nvPicPr>
          <p:cNvPr id="9218" name="Picture 2" descr="The Science Behind YouTube Algorithm in 2025 [Updated]">
            <a:extLst>
              <a:ext uri="{FF2B5EF4-FFF2-40B4-BE49-F238E27FC236}">
                <a16:creationId xmlns:a16="http://schemas.microsoft.com/office/drawing/2014/main" id="{F110071C-802D-38EC-FC70-9F4E21AF93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659105" cy="35515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nstagram Algorithm Explained: Your 2025 Guide - SocialBee">
            <a:extLst>
              <a:ext uri="{FF2B5EF4-FFF2-40B4-BE49-F238E27FC236}">
                <a16:creationId xmlns:a16="http://schemas.microsoft.com/office/drawing/2014/main" id="{2A3F672C-A98C-EE16-3250-086665DA86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5517" y="3551523"/>
            <a:ext cx="6326485" cy="332140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apid growth of 'news' sites using AI tools like ChatGPT is driving the  spread of misinformation | Euronews">
            <a:extLst>
              <a:ext uri="{FF2B5EF4-FFF2-40B4-BE49-F238E27FC236}">
                <a16:creationId xmlns:a16="http://schemas.microsoft.com/office/drawing/2014/main" id="{C31617C0-1084-AE18-AB21-CD0EF2CB25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510764"/>
            <a:ext cx="5977180" cy="336216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ow governments use facial recognition for protest surveillance - Rest of  World">
            <a:extLst>
              <a:ext uri="{FF2B5EF4-FFF2-40B4-BE49-F238E27FC236}">
                <a16:creationId xmlns:a16="http://schemas.microsoft.com/office/drawing/2014/main" id="{6E175D81-3712-DD46-A79F-DFA6DAAC58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1932" y="0"/>
            <a:ext cx="7000068" cy="39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8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8623-5881-7B3E-A97C-24C7DF650DBA}"/>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4A6D5F84-8FB5-8933-E5C5-A3D0B98557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26592" y="308881"/>
            <a:ext cx="5462016" cy="4389121"/>
          </a:xfrm>
          <a:prstGeom prst="rect">
            <a:avLst/>
          </a:prstGeom>
        </p:spPr>
      </p:pic>
      <p:pic>
        <p:nvPicPr>
          <p:cNvPr id="6" name="Picture 5">
            <a:extLst>
              <a:ext uri="{FF2B5EF4-FFF2-40B4-BE49-F238E27FC236}">
                <a16:creationId xmlns:a16="http://schemas.microsoft.com/office/drawing/2014/main" id="{FDA33AB7-2CD5-8398-3C97-4F6EF97E9E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9296" y="308881"/>
            <a:ext cx="3880704" cy="5627022"/>
          </a:xfrm>
          <a:prstGeom prst="rect">
            <a:avLst/>
          </a:prstGeom>
        </p:spPr>
      </p:pic>
      <p:sp>
        <p:nvSpPr>
          <p:cNvPr id="7" name="TextBox 6">
            <a:extLst>
              <a:ext uri="{FF2B5EF4-FFF2-40B4-BE49-F238E27FC236}">
                <a16:creationId xmlns:a16="http://schemas.microsoft.com/office/drawing/2014/main" id="{94A78930-7EB4-87A4-85A5-1B5A8CB2A129}"/>
              </a:ext>
            </a:extLst>
          </p:cNvPr>
          <p:cNvSpPr txBox="1"/>
          <p:nvPr/>
        </p:nvSpPr>
        <p:spPr>
          <a:xfrm>
            <a:off x="408432" y="4896580"/>
            <a:ext cx="6150864" cy="2031325"/>
          </a:xfrm>
          <a:prstGeom prst="wedgeRectCallout">
            <a:avLst>
              <a:gd name="adj1" fmla="val 45435"/>
              <a:gd name="adj2" fmla="val -74834"/>
            </a:avLst>
          </a:prstGeom>
          <a:solidFill>
            <a:schemeClr val="accent2"/>
          </a:solidFill>
          <a:ln>
            <a:solidFill>
              <a:schemeClr val="accent1"/>
            </a:solidFill>
          </a:ln>
        </p:spPr>
        <p:txBody>
          <a:bodyPr wrap="square" rtlCol="0">
            <a:spAutoFit/>
          </a:bodyPr>
          <a:lstStyle/>
          <a:p>
            <a:pPr marL="0" indent="0">
              <a:buNone/>
            </a:pPr>
            <a:r>
              <a:rPr lang="en-US" dirty="0">
                <a:latin typeface="+mj-lt"/>
              </a:rPr>
              <a:t>2030</a:t>
            </a:r>
            <a:r>
              <a:rPr lang="ko-KR" altLang="en-US" dirty="0">
                <a:latin typeface="+mj-lt"/>
              </a:rPr>
              <a:t>년까지 데이터센터 전력 소비는 </a:t>
            </a:r>
            <a:r>
              <a:rPr lang="en-US" altLang="ko-KR" dirty="0">
                <a:latin typeface="+mj-lt"/>
              </a:rPr>
              <a:t>2025</a:t>
            </a:r>
            <a:r>
              <a:rPr lang="ko-KR" altLang="en-US" dirty="0">
                <a:latin typeface="+mj-lt"/>
              </a:rPr>
              <a:t>년보다 두 배 이상 증가할 것으로 예상</a:t>
            </a:r>
            <a:r>
              <a:rPr lang="en-US" altLang="ko-KR" dirty="0">
                <a:latin typeface="+mj-lt"/>
              </a:rPr>
              <a:t>.</a:t>
            </a:r>
            <a:r>
              <a:rPr lang="ko-KR" altLang="en-US" dirty="0">
                <a:latin typeface="+mj-lt"/>
              </a:rPr>
              <a:t> 일본 전체의 전력 소비 규모와 </a:t>
            </a:r>
            <a:r>
              <a:rPr lang="ko-KR" altLang="en-US" dirty="0" err="1">
                <a:latin typeface="+mj-lt"/>
              </a:rPr>
              <a:t>비슷해질</a:t>
            </a:r>
            <a:r>
              <a:rPr lang="ko-KR" altLang="en-US" dirty="0">
                <a:latin typeface="+mj-lt"/>
              </a:rPr>
              <a:t> 것</a:t>
            </a:r>
            <a:r>
              <a:rPr lang="en-US" altLang="ko-KR" dirty="0">
                <a:latin typeface="+mj-lt"/>
              </a:rPr>
              <a:t>.</a:t>
            </a:r>
            <a:r>
              <a:rPr lang="ko-KR" altLang="en-US" dirty="0">
                <a:latin typeface="+mj-lt"/>
              </a:rPr>
              <a:t> </a:t>
            </a:r>
            <a:endParaRPr lang="en-US" altLang="ko-KR" dirty="0">
              <a:latin typeface="+mj-lt"/>
            </a:endParaRPr>
          </a:p>
          <a:p>
            <a:pPr marL="0" indent="0">
              <a:buNone/>
            </a:pPr>
            <a:endParaRPr lang="en-US" dirty="0">
              <a:latin typeface="+mj-lt"/>
            </a:endParaRPr>
          </a:p>
          <a:p>
            <a:pPr marL="0" indent="0">
              <a:buNone/>
            </a:pPr>
            <a:r>
              <a:rPr lang="ko-KR" altLang="en-US" dirty="0">
                <a:latin typeface="+mj-lt"/>
              </a:rPr>
              <a:t>미국 내 데이터센터는 </a:t>
            </a:r>
            <a:r>
              <a:rPr lang="en-US" altLang="ko-KR" dirty="0">
                <a:latin typeface="+mj-lt"/>
              </a:rPr>
              <a:t>2030</a:t>
            </a:r>
            <a:r>
              <a:rPr lang="ko-KR" altLang="en-US" dirty="0">
                <a:latin typeface="+mj-lt"/>
              </a:rPr>
              <a:t>년까지 전력 수요 증가의 절반을 차지</a:t>
            </a:r>
            <a:endParaRPr lang="en-US" dirty="0">
              <a:latin typeface="+mj-lt"/>
            </a:endParaRPr>
          </a:p>
          <a:p>
            <a:endParaRPr lang="en-US" dirty="0"/>
          </a:p>
        </p:txBody>
      </p:sp>
    </p:spTree>
    <p:extLst>
      <p:ext uri="{BB962C8B-B14F-4D97-AF65-F5344CB8AC3E}">
        <p14:creationId xmlns:p14="http://schemas.microsoft.com/office/powerpoint/2010/main" val="1418788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0ED55-B6AC-6894-385A-D8F0CA2329D1}"/>
              </a:ext>
            </a:extLst>
          </p:cNvPr>
          <p:cNvSpPr>
            <a:spLocks noGrp="1"/>
          </p:cNvSpPr>
          <p:nvPr>
            <p:ph type="title"/>
          </p:nvPr>
        </p:nvSpPr>
        <p:spPr/>
        <p:txBody>
          <a:bodyPr/>
          <a:lstStyle/>
          <a:p>
            <a:r>
              <a:rPr lang="ko-KR" altLang="en-US" dirty="0"/>
              <a:t>제본의 역설</a:t>
            </a:r>
            <a:r>
              <a:rPr lang="en-US" dirty="0"/>
              <a:t> – </a:t>
            </a:r>
            <a:r>
              <a:rPr lang="ko-KR" altLang="en-US" dirty="0"/>
              <a:t>리바운드 효과</a:t>
            </a:r>
            <a:endParaRPr lang="en-US" dirty="0"/>
          </a:p>
        </p:txBody>
      </p:sp>
      <p:sp>
        <p:nvSpPr>
          <p:cNvPr id="3" name="Content Placeholder 2">
            <a:extLst>
              <a:ext uri="{FF2B5EF4-FFF2-40B4-BE49-F238E27FC236}">
                <a16:creationId xmlns:a16="http://schemas.microsoft.com/office/drawing/2014/main" id="{FD19BAD2-095D-A752-797A-0E2AE6F03527}"/>
              </a:ext>
            </a:extLst>
          </p:cNvPr>
          <p:cNvSpPr>
            <a:spLocks noGrp="1"/>
          </p:cNvSpPr>
          <p:nvPr>
            <p:ph idx="1"/>
          </p:nvPr>
        </p:nvSpPr>
        <p:spPr/>
        <p:txBody>
          <a:bodyPr/>
          <a:lstStyle/>
          <a:p>
            <a:r>
              <a:rPr lang="en-US" altLang="ko-KR" dirty="0"/>
              <a:t>1</a:t>
            </a:r>
            <a:r>
              <a:rPr lang="ko-KR" altLang="en-US" dirty="0" err="1"/>
              <a:t>루멘의</a:t>
            </a:r>
            <a:r>
              <a:rPr lang="ko-KR" altLang="en-US" dirty="0"/>
              <a:t> 빛을 내는 데 필요한 전기량이 백 배 감소하면</a:t>
            </a:r>
            <a:r>
              <a:rPr lang="en-US" altLang="ko-KR" dirty="0"/>
              <a:t>, </a:t>
            </a:r>
            <a:r>
              <a:rPr lang="ko-KR" altLang="en-US" dirty="0"/>
              <a:t>건물과 거리를 밝히기 위해 쓰이는 전기량은 천 배 증가</a:t>
            </a:r>
            <a:endParaRPr lang="en-US" altLang="ko-KR" dirty="0"/>
          </a:p>
          <a:p>
            <a:endParaRPr lang="en-US" altLang="ko-KR" dirty="0"/>
          </a:p>
          <a:p>
            <a:r>
              <a:rPr lang="ko-KR" altLang="en-US" dirty="0"/>
              <a:t>우리는 보전 가능한 에너지를 사용하지 않은 채 내버려 둘 수 있을까</a:t>
            </a:r>
            <a:r>
              <a:rPr lang="en-US" altLang="ko-KR" dirty="0"/>
              <a:t>?</a:t>
            </a:r>
          </a:p>
        </p:txBody>
      </p:sp>
      <p:sp>
        <p:nvSpPr>
          <p:cNvPr id="5" name="TextBox 4">
            <a:extLst>
              <a:ext uri="{FF2B5EF4-FFF2-40B4-BE49-F238E27FC236}">
                <a16:creationId xmlns:a16="http://schemas.microsoft.com/office/drawing/2014/main" id="{F298485D-8EC5-F109-9EB2-3C2FBC10F030}"/>
              </a:ext>
            </a:extLst>
          </p:cNvPr>
          <p:cNvSpPr txBox="1"/>
          <p:nvPr/>
        </p:nvSpPr>
        <p:spPr>
          <a:xfrm>
            <a:off x="0" y="6267168"/>
            <a:ext cx="6098582" cy="461665"/>
          </a:xfrm>
          <a:prstGeom prst="rect">
            <a:avLst/>
          </a:prstGeom>
          <a:noFill/>
        </p:spPr>
        <p:txBody>
          <a:bodyPr wrap="square">
            <a:spAutoFit/>
          </a:bodyPr>
          <a:lstStyle/>
          <a:p>
            <a:r>
              <a:rPr lang="en-US" sz="1200" dirty="0"/>
              <a:t>https://</a:t>
            </a:r>
            <a:r>
              <a:rPr lang="en-US" sz="1200" dirty="0" err="1"/>
              <a:t>www.npr.org</a:t>
            </a:r>
            <a:r>
              <a:rPr lang="en-US" sz="1200" dirty="0"/>
              <a:t>/sections/planet-money/2025/02/04/g-s1-46018/ai-</a:t>
            </a:r>
            <a:r>
              <a:rPr lang="en-US" sz="1200" dirty="0" err="1"/>
              <a:t>deepseek</a:t>
            </a:r>
            <a:r>
              <a:rPr lang="en-US" sz="1200" dirty="0"/>
              <a:t>-economics-</a:t>
            </a:r>
            <a:r>
              <a:rPr lang="en-US" sz="1200" dirty="0" err="1"/>
              <a:t>jevons</a:t>
            </a:r>
            <a:r>
              <a:rPr lang="en-US" sz="1200" dirty="0"/>
              <a:t>-paradox</a:t>
            </a:r>
          </a:p>
        </p:txBody>
      </p:sp>
    </p:spTree>
    <p:extLst>
      <p:ext uri="{BB962C8B-B14F-4D97-AF65-F5344CB8AC3E}">
        <p14:creationId xmlns:p14="http://schemas.microsoft.com/office/powerpoint/2010/main" val="2117543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타원 7">
            <a:extLst>
              <a:ext uri="{FF2B5EF4-FFF2-40B4-BE49-F238E27FC236}">
                <a16:creationId xmlns:a16="http://schemas.microsoft.com/office/drawing/2014/main" id="{92C1EFE5-EAA7-48F1-B368-C1C81DFBB59E}"/>
              </a:ext>
            </a:extLst>
          </p:cNvPr>
          <p:cNvSpPr/>
          <p:nvPr/>
        </p:nvSpPr>
        <p:spPr>
          <a:xfrm>
            <a:off x="3329655" y="3302042"/>
            <a:ext cx="3113376" cy="3031517"/>
          </a:xfrm>
          <a:prstGeom prst="ellipse">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ko-KR" altLang="en-US" sz="2000" dirty="0"/>
          </a:p>
        </p:txBody>
      </p:sp>
      <p:sp>
        <p:nvSpPr>
          <p:cNvPr id="9" name="타원 8">
            <a:extLst>
              <a:ext uri="{FF2B5EF4-FFF2-40B4-BE49-F238E27FC236}">
                <a16:creationId xmlns:a16="http://schemas.microsoft.com/office/drawing/2014/main" id="{9252A894-F5EA-4187-8A78-3531242BA1D3}"/>
              </a:ext>
            </a:extLst>
          </p:cNvPr>
          <p:cNvSpPr/>
          <p:nvPr/>
        </p:nvSpPr>
        <p:spPr>
          <a:xfrm>
            <a:off x="5565607" y="3244115"/>
            <a:ext cx="3176321" cy="3098545"/>
          </a:xfrm>
          <a:prstGeom prst="ellipse">
            <a:avLst/>
          </a:prstGeom>
          <a:noFill/>
          <a:ln w="762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de-DE" altLang="ko-KR" sz="2000" dirty="0"/>
          </a:p>
        </p:txBody>
      </p:sp>
      <p:sp>
        <p:nvSpPr>
          <p:cNvPr id="10" name="TextBox 9">
            <a:extLst>
              <a:ext uri="{FF2B5EF4-FFF2-40B4-BE49-F238E27FC236}">
                <a16:creationId xmlns:a16="http://schemas.microsoft.com/office/drawing/2014/main" id="{F2005E5F-A285-4E8D-8223-6D509AD6CFE8}"/>
              </a:ext>
            </a:extLst>
          </p:cNvPr>
          <p:cNvSpPr txBox="1"/>
          <p:nvPr/>
        </p:nvSpPr>
        <p:spPr>
          <a:xfrm>
            <a:off x="3233282" y="4688769"/>
            <a:ext cx="2332325" cy="800219"/>
          </a:xfrm>
          <a:prstGeom prst="rect">
            <a:avLst/>
          </a:prstGeom>
          <a:noFill/>
        </p:spPr>
        <p:txBody>
          <a:bodyPr wrap="square">
            <a:spAutoFit/>
          </a:bodyPr>
          <a:lstStyle/>
          <a:p>
            <a:pPr algn="ctr"/>
            <a:r>
              <a:rPr lang="ko-KR" altLang="de-DE" sz="2800" dirty="0">
                <a:solidFill>
                  <a:schemeClr val="accent6">
                    <a:lumMod val="75000"/>
                  </a:schemeClr>
                </a:solidFill>
              </a:rPr>
              <a:t>적응</a:t>
            </a:r>
            <a:endParaRPr lang="de-DE" altLang="ko-KR" sz="2800" dirty="0">
              <a:solidFill>
                <a:schemeClr val="accent6">
                  <a:lumMod val="75000"/>
                </a:schemeClr>
              </a:solidFill>
            </a:endParaRPr>
          </a:p>
          <a:p>
            <a:pPr algn="ctr"/>
            <a:endParaRPr lang="de-DE" altLang="ko-KR" sz="1800" dirty="0"/>
          </a:p>
        </p:txBody>
      </p:sp>
      <p:sp>
        <p:nvSpPr>
          <p:cNvPr id="11" name="TextBox 10">
            <a:extLst>
              <a:ext uri="{FF2B5EF4-FFF2-40B4-BE49-F238E27FC236}">
                <a16:creationId xmlns:a16="http://schemas.microsoft.com/office/drawing/2014/main" id="{2C0C4649-9D14-401D-B110-AF689B9E4FA4}"/>
              </a:ext>
            </a:extLst>
          </p:cNvPr>
          <p:cNvSpPr txBox="1"/>
          <p:nvPr/>
        </p:nvSpPr>
        <p:spPr>
          <a:xfrm>
            <a:off x="6271974" y="4688769"/>
            <a:ext cx="2520950" cy="1077218"/>
          </a:xfrm>
          <a:prstGeom prst="rect">
            <a:avLst/>
          </a:prstGeom>
          <a:noFill/>
        </p:spPr>
        <p:txBody>
          <a:bodyPr wrap="square">
            <a:spAutoFit/>
          </a:bodyPr>
          <a:lstStyle/>
          <a:p>
            <a:pPr algn="ctr"/>
            <a:r>
              <a:rPr lang="ko-KR" altLang="de-DE" sz="2800" dirty="0">
                <a:solidFill>
                  <a:srgbClr val="0070C0"/>
                </a:solidFill>
              </a:rPr>
              <a:t>완화</a:t>
            </a:r>
            <a:endParaRPr lang="de-DE" altLang="ko-KR" sz="2800" dirty="0">
              <a:solidFill>
                <a:srgbClr val="0070C0"/>
              </a:solidFill>
            </a:endParaRPr>
          </a:p>
          <a:p>
            <a:pPr algn="ctr"/>
            <a:endParaRPr lang="de-DE" altLang="ko-KR" sz="1800" dirty="0"/>
          </a:p>
          <a:p>
            <a:pPr algn="ctr"/>
            <a:endParaRPr lang="de-DE" dirty="0"/>
          </a:p>
        </p:txBody>
      </p:sp>
      <p:sp>
        <p:nvSpPr>
          <p:cNvPr id="13" name="타원 12">
            <a:extLst>
              <a:ext uri="{FF2B5EF4-FFF2-40B4-BE49-F238E27FC236}">
                <a16:creationId xmlns:a16="http://schemas.microsoft.com/office/drawing/2014/main" id="{01B9C36A-D3EA-43E9-8C0F-776AD95475F6}"/>
              </a:ext>
            </a:extLst>
          </p:cNvPr>
          <p:cNvSpPr/>
          <p:nvPr/>
        </p:nvSpPr>
        <p:spPr>
          <a:xfrm>
            <a:off x="4356128" y="1752769"/>
            <a:ext cx="3176321" cy="3098545"/>
          </a:xfrm>
          <a:prstGeom prst="ellipse">
            <a:avLst/>
          </a:prstGeom>
          <a:noFill/>
          <a:ln w="762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de-DE" altLang="ko-KR" sz="2000" dirty="0"/>
          </a:p>
        </p:txBody>
      </p:sp>
      <p:sp>
        <p:nvSpPr>
          <p:cNvPr id="14" name="TextBox 13">
            <a:extLst>
              <a:ext uri="{FF2B5EF4-FFF2-40B4-BE49-F238E27FC236}">
                <a16:creationId xmlns:a16="http://schemas.microsoft.com/office/drawing/2014/main" id="{A52EE935-BA71-4B31-9A17-A5A26349C836}"/>
              </a:ext>
            </a:extLst>
          </p:cNvPr>
          <p:cNvSpPr txBox="1"/>
          <p:nvPr/>
        </p:nvSpPr>
        <p:spPr>
          <a:xfrm>
            <a:off x="4778125" y="2479647"/>
            <a:ext cx="2332325" cy="800219"/>
          </a:xfrm>
          <a:prstGeom prst="rect">
            <a:avLst/>
          </a:prstGeom>
          <a:noFill/>
        </p:spPr>
        <p:txBody>
          <a:bodyPr wrap="square">
            <a:spAutoFit/>
          </a:bodyPr>
          <a:lstStyle/>
          <a:p>
            <a:pPr algn="ctr"/>
            <a:r>
              <a:rPr lang="ko-KR" altLang="de-DE" sz="2800" dirty="0">
                <a:solidFill>
                  <a:schemeClr val="accent2"/>
                </a:solidFill>
              </a:rPr>
              <a:t>정의</a:t>
            </a:r>
            <a:endParaRPr lang="de-DE" altLang="ko-KR" sz="2800" dirty="0">
              <a:solidFill>
                <a:schemeClr val="accent2"/>
              </a:solidFill>
            </a:endParaRPr>
          </a:p>
          <a:p>
            <a:pPr algn="ctr"/>
            <a:endParaRPr lang="de-DE" altLang="ko-KR" sz="1800" dirty="0">
              <a:solidFill>
                <a:schemeClr val="accent2"/>
              </a:solidFill>
            </a:endParaRPr>
          </a:p>
        </p:txBody>
      </p:sp>
      <p:sp>
        <p:nvSpPr>
          <p:cNvPr id="5" name="제목 1">
            <a:extLst>
              <a:ext uri="{FF2B5EF4-FFF2-40B4-BE49-F238E27FC236}">
                <a16:creationId xmlns:a16="http://schemas.microsoft.com/office/drawing/2014/main" id="{FFA71F98-373A-0813-24A6-542BAA7D1B6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o-KR" altLang="en-US"/>
              <a:t>우리는 무엇을 해야 할까</a:t>
            </a:r>
            <a:r>
              <a:rPr lang="en-US" altLang="ko-KR"/>
              <a:t>?</a:t>
            </a:r>
            <a:endParaRPr lang="ko-KR" altLang="en-US" dirty="0"/>
          </a:p>
        </p:txBody>
      </p:sp>
    </p:spTree>
    <p:extLst>
      <p:ext uri="{BB962C8B-B14F-4D97-AF65-F5344CB8AC3E}">
        <p14:creationId xmlns:p14="http://schemas.microsoft.com/office/powerpoint/2010/main" val="6179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02EF56-48C0-4C88-9521-29A2BF4DEF42}"/>
              </a:ext>
            </a:extLst>
          </p:cNvPr>
          <p:cNvSpPr>
            <a:spLocks noGrp="1"/>
          </p:cNvSpPr>
          <p:nvPr>
            <p:ph type="title"/>
          </p:nvPr>
        </p:nvSpPr>
        <p:spPr/>
        <p:txBody>
          <a:bodyPr/>
          <a:lstStyle/>
          <a:p>
            <a:r>
              <a:rPr lang="ko-KR" altLang="de-DE" dirty="0"/>
              <a:t>적응의 이상과 한계</a:t>
            </a:r>
            <a:r>
              <a:rPr lang="de-DE" altLang="ko-KR" dirty="0"/>
              <a:t>?</a:t>
            </a:r>
            <a:endParaRPr lang="de-DE" dirty="0"/>
          </a:p>
        </p:txBody>
      </p:sp>
      <p:sp>
        <p:nvSpPr>
          <p:cNvPr id="3" name="내용 개체 틀 2">
            <a:extLst>
              <a:ext uri="{FF2B5EF4-FFF2-40B4-BE49-F238E27FC236}">
                <a16:creationId xmlns:a16="http://schemas.microsoft.com/office/drawing/2014/main" id="{24174048-2185-46BF-BBA6-90864DF4FE02}"/>
              </a:ext>
            </a:extLst>
          </p:cNvPr>
          <p:cNvSpPr>
            <a:spLocks noGrp="1"/>
          </p:cNvSpPr>
          <p:nvPr>
            <p:ph idx="1"/>
          </p:nvPr>
        </p:nvSpPr>
        <p:spPr/>
        <p:txBody>
          <a:bodyPr/>
          <a:lstStyle/>
          <a:p>
            <a:r>
              <a:rPr lang="ko-KR" altLang="de-DE" dirty="0"/>
              <a:t>해야 하는 일</a:t>
            </a:r>
            <a:endParaRPr lang="de-DE" altLang="ko-KR" dirty="0"/>
          </a:p>
          <a:p>
            <a:r>
              <a:rPr lang="ko-KR" altLang="de-DE" dirty="0"/>
              <a:t>할 수 있는 일</a:t>
            </a:r>
            <a:endParaRPr lang="de-DE" altLang="ko-KR" dirty="0"/>
          </a:p>
          <a:p>
            <a:r>
              <a:rPr lang="ko-KR" altLang="de-DE" dirty="0"/>
              <a:t>하고 싶은 일</a:t>
            </a:r>
            <a:endParaRPr lang="de-DE" altLang="ko-KR" dirty="0"/>
          </a:p>
          <a:p>
            <a:r>
              <a:rPr lang="ko-KR" altLang="de-DE" dirty="0"/>
              <a:t>실현되는 일</a:t>
            </a:r>
            <a:endParaRPr lang="de-DE" dirty="0"/>
          </a:p>
        </p:txBody>
      </p:sp>
      <p:pic>
        <p:nvPicPr>
          <p:cNvPr id="2050" name="Picture 2" descr="Adaptation action is limited by different factors| The narrowing of adaptation: from what is needed to what will be implemented| Figure 2: Only a small subset of all suggested adaptation measures will be implemented due to technical and physical limits as well as to differences in objectives.| Source: M. Chambwera et al. 2014">
            <a:extLst>
              <a:ext uri="{FF2B5EF4-FFF2-40B4-BE49-F238E27FC236}">
                <a16:creationId xmlns:a16="http://schemas.microsoft.com/office/drawing/2014/main" id="{B52A7195-C4AE-4561-8CFD-806D5066F9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23928" y="1736497"/>
            <a:ext cx="5801221" cy="4864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042615-F1BD-419B-972B-BEAEE1D412B2}"/>
              </a:ext>
            </a:extLst>
          </p:cNvPr>
          <p:cNvSpPr txBox="1"/>
          <p:nvPr/>
        </p:nvSpPr>
        <p:spPr>
          <a:xfrm>
            <a:off x="0" y="6492875"/>
            <a:ext cx="6096000" cy="215444"/>
          </a:xfrm>
          <a:prstGeom prst="rect">
            <a:avLst/>
          </a:prstGeom>
          <a:noFill/>
        </p:spPr>
        <p:txBody>
          <a:bodyPr wrap="square">
            <a:spAutoFit/>
          </a:bodyPr>
          <a:lstStyle/>
          <a:p>
            <a:r>
              <a:rPr lang="de-DE" sz="800" dirty="0"/>
              <a:t>https://climatepolicyinfohub.eu/climate-change-adaptation-needs-barriers-and-limits</a:t>
            </a:r>
          </a:p>
        </p:txBody>
      </p:sp>
    </p:spTree>
    <p:extLst>
      <p:ext uri="{BB962C8B-B14F-4D97-AF65-F5344CB8AC3E}">
        <p14:creationId xmlns:p14="http://schemas.microsoft.com/office/powerpoint/2010/main" val="3327912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83A7046-6B09-41FD-8344-B13E8294C734}"/>
              </a:ext>
            </a:extLst>
          </p:cNvPr>
          <p:cNvSpPr>
            <a:spLocks noGrp="1"/>
          </p:cNvSpPr>
          <p:nvPr>
            <p:ph type="title"/>
          </p:nvPr>
        </p:nvSpPr>
        <p:spPr/>
        <p:txBody>
          <a:bodyPr>
            <a:normAutofit/>
          </a:bodyPr>
          <a:lstStyle/>
          <a:p>
            <a:r>
              <a:rPr lang="ko-KR" altLang="de-DE" sz="3600" dirty="0"/>
              <a:t>지속가능한 라이프스타일 </a:t>
            </a:r>
            <a:r>
              <a:rPr lang="de-DE" altLang="ko-KR" sz="3600" dirty="0"/>
              <a:t/>
            </a:r>
            <a:br>
              <a:rPr lang="de-DE" altLang="ko-KR" sz="3600" dirty="0"/>
            </a:br>
            <a:r>
              <a:rPr lang="ko-KR" altLang="de-DE" sz="3600" dirty="0"/>
              <a:t>세계 운동</a:t>
            </a:r>
            <a:endParaRPr lang="de-DE" sz="3600" dirty="0"/>
          </a:p>
        </p:txBody>
      </p:sp>
      <p:pic>
        <p:nvPicPr>
          <p:cNvPr id="1026" name="Picture 2">
            <a:extLst>
              <a:ext uri="{FF2B5EF4-FFF2-40B4-BE49-F238E27FC236}">
                <a16:creationId xmlns:a16="http://schemas.microsoft.com/office/drawing/2014/main" id="{24F6922F-D66A-41EA-8E03-CE81CEE4E1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577017"/>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CD352B-8FD9-416B-9D0B-FE91B741C53E}"/>
              </a:ext>
            </a:extLst>
          </p:cNvPr>
          <p:cNvSpPr txBox="1"/>
          <p:nvPr/>
        </p:nvSpPr>
        <p:spPr>
          <a:xfrm>
            <a:off x="920750" y="2292350"/>
            <a:ext cx="4832350" cy="4247317"/>
          </a:xfrm>
          <a:prstGeom prst="rect">
            <a:avLst/>
          </a:prstGeom>
          <a:noFill/>
        </p:spPr>
        <p:txBody>
          <a:bodyPr wrap="square" numCol="2" rtlCol="0">
            <a:spAutoFit/>
          </a:bodyPr>
          <a:lstStyle/>
          <a:p>
            <a:r>
              <a:rPr lang="ko-KR" altLang="de-DE" dirty="0" err="1">
                <a:solidFill>
                  <a:schemeClr val="accent6"/>
                </a:solidFill>
              </a:rPr>
              <a:t>무브</a:t>
            </a:r>
            <a:endParaRPr lang="de-DE" altLang="ko-KR" dirty="0">
              <a:solidFill>
                <a:schemeClr val="accent6"/>
              </a:solidFill>
            </a:endParaRPr>
          </a:p>
          <a:p>
            <a:r>
              <a:rPr lang="ko-KR" altLang="de-DE" dirty="0"/>
              <a:t>활동적으로 살기</a:t>
            </a:r>
            <a:endParaRPr lang="de-DE" altLang="ko-KR" dirty="0"/>
          </a:p>
          <a:p>
            <a:r>
              <a:rPr lang="ko-KR" altLang="de-DE" dirty="0"/>
              <a:t>차는 같이 타기</a:t>
            </a:r>
            <a:endParaRPr lang="de-DE" altLang="ko-KR" dirty="0"/>
          </a:p>
          <a:p>
            <a:r>
              <a:rPr lang="ko-KR" altLang="de-DE" dirty="0"/>
              <a:t>청정에너지 사용하기</a:t>
            </a:r>
            <a:endParaRPr lang="de-DE" altLang="ko-KR" dirty="0"/>
          </a:p>
          <a:p>
            <a:endParaRPr lang="de-DE" dirty="0"/>
          </a:p>
          <a:p>
            <a:r>
              <a:rPr lang="ko-KR" altLang="de-DE" dirty="0">
                <a:solidFill>
                  <a:schemeClr val="accent4"/>
                </a:solidFill>
              </a:rPr>
              <a:t>머니</a:t>
            </a:r>
            <a:endParaRPr lang="de-DE" altLang="ko-KR" dirty="0">
              <a:solidFill>
                <a:schemeClr val="accent4"/>
              </a:solidFill>
            </a:endParaRPr>
          </a:p>
          <a:p>
            <a:r>
              <a:rPr lang="ko-KR" altLang="de-DE" dirty="0"/>
              <a:t>윤리적 투자</a:t>
            </a:r>
            <a:endParaRPr lang="de-DE" altLang="ko-KR" dirty="0"/>
          </a:p>
          <a:p>
            <a:r>
              <a:rPr lang="ko-KR" altLang="de-DE" dirty="0"/>
              <a:t>투자 철회</a:t>
            </a:r>
            <a:endParaRPr lang="de-DE" altLang="ko-KR" dirty="0"/>
          </a:p>
          <a:p>
            <a:r>
              <a:rPr lang="ko-KR" altLang="de-DE" dirty="0"/>
              <a:t>에너지 절약형 집</a:t>
            </a:r>
            <a:endParaRPr lang="de-DE" altLang="ko-KR" dirty="0"/>
          </a:p>
          <a:p>
            <a:endParaRPr lang="de-DE" dirty="0"/>
          </a:p>
          <a:p>
            <a:r>
              <a:rPr lang="ko-KR" altLang="de-DE" dirty="0" err="1">
                <a:solidFill>
                  <a:srgbClr val="00B0F0"/>
                </a:solidFill>
              </a:rPr>
              <a:t>펀</a:t>
            </a:r>
            <a:endParaRPr lang="de-DE" altLang="ko-KR" dirty="0">
              <a:solidFill>
                <a:srgbClr val="00B0F0"/>
              </a:solidFill>
            </a:endParaRPr>
          </a:p>
          <a:p>
            <a:r>
              <a:rPr lang="ko-KR" altLang="de-DE" dirty="0"/>
              <a:t>과정을 즐기기</a:t>
            </a:r>
            <a:endParaRPr lang="de-DE" altLang="ko-KR" dirty="0"/>
          </a:p>
          <a:p>
            <a:r>
              <a:rPr lang="ko-KR" altLang="de-DE" dirty="0"/>
              <a:t>호기심을 잃지 않기</a:t>
            </a:r>
            <a:endParaRPr lang="de-DE" altLang="ko-KR" dirty="0"/>
          </a:p>
          <a:p>
            <a:r>
              <a:rPr lang="ko-KR" altLang="de-DE" dirty="0"/>
              <a:t>경험을 택할 것</a:t>
            </a:r>
            <a:endParaRPr lang="de-DE" dirty="0"/>
          </a:p>
          <a:p>
            <a:endParaRPr lang="de-DE" dirty="0"/>
          </a:p>
          <a:p>
            <a:r>
              <a:rPr lang="ko-KR" altLang="de-DE" dirty="0">
                <a:solidFill>
                  <a:srgbClr val="FF0000"/>
                </a:solidFill>
              </a:rPr>
              <a:t>물건</a:t>
            </a:r>
            <a:endParaRPr lang="de-DE" altLang="ko-KR" dirty="0">
              <a:solidFill>
                <a:srgbClr val="FF0000"/>
              </a:solidFill>
            </a:endParaRPr>
          </a:p>
          <a:p>
            <a:r>
              <a:rPr lang="ko-KR" altLang="de-DE" dirty="0"/>
              <a:t>현명한 쇼핑</a:t>
            </a:r>
            <a:endParaRPr lang="de-DE" altLang="ko-KR" dirty="0"/>
          </a:p>
          <a:p>
            <a:r>
              <a:rPr lang="ko-KR" altLang="de-DE" dirty="0"/>
              <a:t>패션 속도 줄이기</a:t>
            </a:r>
            <a:endParaRPr lang="de-DE" altLang="ko-KR" dirty="0"/>
          </a:p>
          <a:p>
            <a:r>
              <a:rPr lang="ko-KR" altLang="de-DE" dirty="0"/>
              <a:t>일회용 안 쓰기</a:t>
            </a:r>
            <a:endParaRPr lang="de-DE" altLang="ko-KR" dirty="0"/>
          </a:p>
          <a:p>
            <a:endParaRPr lang="de-DE" altLang="ko-KR" dirty="0"/>
          </a:p>
          <a:p>
            <a:r>
              <a:rPr lang="ko-KR" altLang="de-DE" dirty="0" err="1">
                <a:solidFill>
                  <a:schemeClr val="accent1"/>
                </a:solidFill>
              </a:rPr>
              <a:t>푸드</a:t>
            </a:r>
            <a:endParaRPr lang="de-DE" altLang="ko-KR" dirty="0">
              <a:solidFill>
                <a:schemeClr val="accent1"/>
              </a:solidFill>
            </a:endParaRPr>
          </a:p>
          <a:p>
            <a:r>
              <a:rPr lang="ko-KR" altLang="de-DE" dirty="0"/>
              <a:t>단백질 교체</a:t>
            </a:r>
            <a:endParaRPr lang="de-DE" altLang="ko-KR" dirty="0"/>
          </a:p>
          <a:p>
            <a:r>
              <a:rPr lang="ko-KR" altLang="de-DE" dirty="0"/>
              <a:t>사온 음식 다 쓰기</a:t>
            </a:r>
            <a:endParaRPr lang="de-DE" altLang="ko-KR" dirty="0"/>
          </a:p>
          <a:p>
            <a:r>
              <a:rPr lang="ko-KR" altLang="de-DE" dirty="0"/>
              <a:t>직접 기르기</a:t>
            </a:r>
            <a:endParaRPr lang="de-DE" altLang="ko-KR" dirty="0"/>
          </a:p>
        </p:txBody>
      </p:sp>
    </p:spTree>
    <p:extLst>
      <p:ext uri="{BB962C8B-B14F-4D97-AF65-F5344CB8AC3E}">
        <p14:creationId xmlns:p14="http://schemas.microsoft.com/office/powerpoint/2010/main" val="2862831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484C0D-E3E9-4D3A-93E4-EBC7C3F0138E}"/>
              </a:ext>
            </a:extLst>
          </p:cNvPr>
          <p:cNvSpPr>
            <a:spLocks noGrp="1"/>
          </p:cNvSpPr>
          <p:nvPr>
            <p:ph type="title"/>
          </p:nvPr>
        </p:nvSpPr>
        <p:spPr/>
        <p:txBody>
          <a:bodyPr/>
          <a:lstStyle/>
          <a:p>
            <a:r>
              <a:rPr lang="ko-KR" altLang="en-US" dirty="0"/>
              <a:t>한 사람의 실천이 세상을 바꿀까</a:t>
            </a:r>
            <a:r>
              <a:rPr lang="en-US" altLang="ko-KR" dirty="0"/>
              <a:t>? </a:t>
            </a:r>
            <a:endParaRPr lang="ko-KR" altLang="en-US" dirty="0"/>
          </a:p>
        </p:txBody>
      </p:sp>
      <p:sp>
        <p:nvSpPr>
          <p:cNvPr id="3" name="내용 개체 틀 2">
            <a:extLst>
              <a:ext uri="{FF2B5EF4-FFF2-40B4-BE49-F238E27FC236}">
                <a16:creationId xmlns:a16="http://schemas.microsoft.com/office/drawing/2014/main" id="{554D2C5E-C456-4832-BC66-F4C5BCA54288}"/>
              </a:ext>
            </a:extLst>
          </p:cNvPr>
          <p:cNvSpPr>
            <a:spLocks noGrp="1"/>
          </p:cNvSpPr>
          <p:nvPr>
            <p:ph idx="1"/>
          </p:nvPr>
        </p:nvSpPr>
        <p:spPr>
          <a:xfrm>
            <a:off x="560718" y="2057400"/>
            <a:ext cx="4580626" cy="4038600"/>
          </a:xfrm>
        </p:spPr>
        <p:txBody>
          <a:bodyPr>
            <a:normAutofit fontScale="85000" lnSpcReduction="10000"/>
          </a:bodyPr>
          <a:lstStyle/>
          <a:p>
            <a:pPr marL="45720" indent="0" fontAlgn="base">
              <a:buNone/>
            </a:pPr>
            <a:r>
              <a:rPr lang="en-US" altLang="ko-KR" dirty="0">
                <a:latin typeface="Segoe UI Semilight" panose="020B0402040204020203" pitchFamily="34" charset="0"/>
                <a:cs typeface="Segoe UI Semilight" panose="020B0402040204020203" pitchFamily="34" charset="0"/>
              </a:rPr>
              <a:t>"</a:t>
            </a:r>
            <a:r>
              <a:rPr lang="ko-KR" altLang="en-US" dirty="0">
                <a:latin typeface="Segoe UI Semilight" panose="020B0402040204020203" pitchFamily="34" charset="0"/>
                <a:cs typeface="Segoe UI Semilight" panose="020B0402040204020203" pitchFamily="34" charset="0"/>
              </a:rPr>
              <a:t>그럼 결국 사람들에게 죄책감을 들게 하는 거네요</a:t>
            </a:r>
            <a:r>
              <a:rPr lang="en-US" altLang="ko-KR" dirty="0">
                <a:latin typeface="Segoe UI Semilight" panose="020B0402040204020203" pitchFamily="34" charset="0"/>
                <a:cs typeface="Segoe UI Semilight" panose="020B0402040204020203" pitchFamily="34" charset="0"/>
              </a:rPr>
              <a:t>?" </a:t>
            </a:r>
            <a:r>
              <a:rPr lang="ko-KR" altLang="en-US" dirty="0">
                <a:latin typeface="Segoe UI Semilight" panose="020B0402040204020203" pitchFamily="34" charset="0"/>
                <a:cs typeface="Segoe UI Semilight" panose="020B0402040204020203" pitchFamily="34" charset="0"/>
              </a:rPr>
              <a:t>미안하지만 좀 무례하게 반격했다</a:t>
            </a:r>
            <a:r>
              <a:rPr lang="en-US" altLang="ko-KR" dirty="0">
                <a:latin typeface="Segoe UI Semilight" panose="020B0402040204020203" pitchFamily="34" charset="0"/>
                <a:cs typeface="Segoe UI Semilight" panose="020B0402040204020203" pitchFamily="34" charset="0"/>
              </a:rPr>
              <a:t>.</a:t>
            </a:r>
          </a:p>
          <a:p>
            <a:pPr marL="45720" indent="0" fontAlgn="base">
              <a:buNone/>
            </a:pPr>
            <a:r>
              <a:rPr lang="en-US" altLang="ko-KR" dirty="0">
                <a:latin typeface="Segoe UI Semilight" panose="020B0402040204020203" pitchFamily="34" charset="0"/>
                <a:cs typeface="Segoe UI Semilight" panose="020B0402040204020203" pitchFamily="34" charset="0"/>
              </a:rPr>
              <a:t>"</a:t>
            </a:r>
            <a:r>
              <a:rPr lang="ko-KR" altLang="en-US" dirty="0">
                <a:latin typeface="Segoe UI Semilight" panose="020B0402040204020203" pitchFamily="34" charset="0"/>
                <a:cs typeface="Segoe UI Semilight" panose="020B0402040204020203" pitchFamily="34" charset="0"/>
              </a:rPr>
              <a:t>아니요</a:t>
            </a:r>
            <a:r>
              <a:rPr lang="en-US" altLang="ko-KR" dirty="0">
                <a:latin typeface="Segoe UI Semilight" panose="020B0402040204020203" pitchFamily="34" charset="0"/>
                <a:cs typeface="Segoe UI Semilight" panose="020B0402040204020203" pitchFamily="34" charset="0"/>
              </a:rPr>
              <a:t>"</a:t>
            </a:r>
            <a:r>
              <a:rPr lang="ko-KR" altLang="en-US" dirty="0">
                <a:latin typeface="Segoe UI Semilight" panose="020B0402040204020203" pitchFamily="34" charset="0"/>
                <a:cs typeface="Segoe UI Semilight" panose="020B0402040204020203" pitchFamily="34" charset="0"/>
              </a:rPr>
              <a:t>라고 </a:t>
            </a:r>
            <a:r>
              <a:rPr lang="ko-KR" altLang="en-US" dirty="0" err="1">
                <a:latin typeface="Segoe UI Semilight" panose="020B0402040204020203" pitchFamily="34" charset="0"/>
                <a:cs typeface="Segoe UI Semilight" panose="020B0402040204020203" pitchFamily="34" charset="0"/>
              </a:rPr>
              <a:t>그레타는</a:t>
            </a:r>
            <a:r>
              <a:rPr lang="ko-KR" altLang="en-US" dirty="0">
                <a:latin typeface="Segoe UI Semilight" panose="020B0402040204020203" pitchFamily="34" charset="0"/>
                <a:cs typeface="Segoe UI Semilight" panose="020B0402040204020203" pitchFamily="34" charset="0"/>
              </a:rPr>
              <a:t> 침착하게 답했다</a:t>
            </a:r>
            <a:r>
              <a:rPr lang="en-US" altLang="ko-KR" dirty="0">
                <a:latin typeface="Segoe UI Semilight" panose="020B0402040204020203" pitchFamily="34" charset="0"/>
                <a:cs typeface="Segoe UI Semilight" panose="020B0402040204020203" pitchFamily="34" charset="0"/>
              </a:rPr>
              <a:t>. </a:t>
            </a:r>
            <a:r>
              <a:rPr lang="ko-KR" altLang="en-US" dirty="0">
                <a:latin typeface="Segoe UI Semilight" panose="020B0402040204020203" pitchFamily="34" charset="0"/>
                <a:cs typeface="Segoe UI Semilight" panose="020B0402040204020203" pitchFamily="34" charset="0"/>
              </a:rPr>
              <a:t>다른 사람에게 삶을 어떻게 살라고 얘기하는 것은 그의 일이 아니라며 오히려 자신의 의지대로 행동하는 것뿐이라고 했다</a:t>
            </a:r>
            <a:r>
              <a:rPr lang="en-US" altLang="ko-KR" dirty="0">
                <a:latin typeface="Segoe UI Semilight" panose="020B0402040204020203" pitchFamily="34" charset="0"/>
                <a:cs typeface="Segoe UI Semilight" panose="020B0402040204020203" pitchFamily="34" charset="0"/>
              </a:rPr>
              <a:t>.</a:t>
            </a:r>
          </a:p>
          <a:p>
            <a:pPr marL="45720" indent="0" fontAlgn="base">
              <a:buNone/>
            </a:pPr>
            <a:r>
              <a:rPr lang="en-US" altLang="ko-KR" dirty="0">
                <a:latin typeface="Segoe UI Semilight" panose="020B0402040204020203" pitchFamily="34" charset="0"/>
                <a:cs typeface="Segoe UI Semilight" panose="020B0402040204020203" pitchFamily="34" charset="0"/>
              </a:rPr>
              <a:t>"</a:t>
            </a:r>
            <a:r>
              <a:rPr lang="ko-KR" altLang="en-US" dirty="0">
                <a:latin typeface="Segoe UI Semilight" panose="020B0402040204020203" pitchFamily="34" charset="0"/>
                <a:cs typeface="Segoe UI Semilight" panose="020B0402040204020203" pitchFamily="34" charset="0"/>
              </a:rPr>
              <a:t>전 단지 비행기가 환경에 미치는 영향을 생각해서 비행기를 안 탈 뿐이에요</a:t>
            </a:r>
            <a:r>
              <a:rPr lang="en-US" altLang="ko-KR" dirty="0">
                <a:latin typeface="Segoe UI Semilight" panose="020B0402040204020203" pitchFamily="34" charset="0"/>
                <a:cs typeface="Segoe UI Semilight" panose="020B0402040204020203" pitchFamily="34" charset="0"/>
              </a:rPr>
              <a:t>."</a:t>
            </a:r>
          </a:p>
        </p:txBody>
      </p:sp>
      <p:sp>
        <p:nvSpPr>
          <p:cNvPr id="4" name="TextBox 3">
            <a:extLst>
              <a:ext uri="{FF2B5EF4-FFF2-40B4-BE49-F238E27FC236}">
                <a16:creationId xmlns:a16="http://schemas.microsoft.com/office/drawing/2014/main" id="{B42DAD35-560C-42CD-8E28-24F0BB92B067}"/>
              </a:ext>
            </a:extLst>
          </p:cNvPr>
          <p:cNvSpPr txBox="1"/>
          <p:nvPr/>
        </p:nvSpPr>
        <p:spPr>
          <a:xfrm>
            <a:off x="6096000" y="1841739"/>
            <a:ext cx="5365629" cy="4801314"/>
          </a:xfrm>
          <a:prstGeom prst="rect">
            <a:avLst/>
          </a:prstGeom>
          <a:noFill/>
        </p:spPr>
        <p:txBody>
          <a:bodyPr wrap="square" rtlCol="0">
            <a:spAutoFit/>
          </a:bodyPr>
          <a:lstStyle/>
          <a:p>
            <a:pPr fontAlgn="base"/>
            <a:r>
              <a:rPr lang="en-US" altLang="ko-KR" dirty="0"/>
              <a:t>"</a:t>
            </a:r>
            <a:r>
              <a:rPr lang="ko-KR" altLang="en-US" dirty="0"/>
              <a:t>사실 사람은 자신이 어떻게 행동할지 결정하기 위해 주위 사람들을 봅니다</a:t>
            </a:r>
            <a:r>
              <a:rPr lang="en-US" altLang="ko-KR" dirty="0"/>
              <a:t>." </a:t>
            </a:r>
            <a:r>
              <a:rPr lang="ko-KR" altLang="en-US" dirty="0"/>
              <a:t>특히 </a:t>
            </a:r>
            <a:r>
              <a:rPr lang="ko-KR" altLang="en-US" dirty="0" err="1"/>
              <a:t>필딩</a:t>
            </a:r>
            <a:r>
              <a:rPr lang="ko-KR" altLang="en-US" dirty="0"/>
              <a:t> 교수는 기후 변화의 경우 사람들은 가족과 친구 뿐 아니라 정부와 기업에서 도움을 바란다고 한다</a:t>
            </a:r>
            <a:r>
              <a:rPr lang="en-US" altLang="ko-KR" dirty="0"/>
              <a:t>.</a:t>
            </a:r>
          </a:p>
          <a:p>
            <a:pPr fontAlgn="base"/>
            <a:endParaRPr lang="en-US" altLang="ko-KR" dirty="0"/>
          </a:p>
          <a:p>
            <a:pPr fontAlgn="base"/>
            <a:r>
              <a:rPr lang="ko-KR" altLang="en-US" dirty="0"/>
              <a:t>지난 </a:t>
            </a:r>
            <a:r>
              <a:rPr lang="en-US" altLang="ko-KR" dirty="0"/>
              <a:t>6</a:t>
            </a:r>
            <a:r>
              <a:rPr lang="ko-KR" altLang="en-US" dirty="0"/>
              <a:t>월 로이터가 미국에서 실시한 조사에 따르면</a:t>
            </a:r>
            <a:r>
              <a:rPr lang="en-US" altLang="ko-KR" dirty="0"/>
              <a:t>, </a:t>
            </a:r>
            <a:r>
              <a:rPr lang="ko-KR" altLang="en-US" dirty="0"/>
              <a:t>미국인 </a:t>
            </a:r>
            <a:r>
              <a:rPr lang="en-US" altLang="ko-KR" dirty="0"/>
              <a:t>69%</a:t>
            </a:r>
            <a:r>
              <a:rPr lang="ko-KR" altLang="en-US" dirty="0"/>
              <a:t>가 정부가 기후 변화에 대응하기 위해 좀 더 </a:t>
            </a:r>
            <a:r>
              <a:rPr lang="en-US" altLang="ko-KR" dirty="0"/>
              <a:t>"</a:t>
            </a:r>
            <a:r>
              <a:rPr lang="ko-KR" altLang="en-US" dirty="0"/>
              <a:t>공격적</a:t>
            </a:r>
            <a:r>
              <a:rPr lang="en-US" altLang="ko-KR" dirty="0"/>
              <a:t>"</a:t>
            </a:r>
            <a:r>
              <a:rPr lang="ko-KR" altLang="en-US" dirty="0"/>
              <a:t>이었으면 좋겠다고 대답했다</a:t>
            </a:r>
            <a:r>
              <a:rPr lang="en-US" altLang="ko-KR" dirty="0"/>
              <a:t>.</a:t>
            </a:r>
          </a:p>
          <a:p>
            <a:pPr fontAlgn="base"/>
            <a:endParaRPr lang="en-US" altLang="ko-KR" dirty="0"/>
          </a:p>
          <a:p>
            <a:pPr fontAlgn="base"/>
            <a:r>
              <a:rPr lang="ko-KR" altLang="en-US" dirty="0"/>
              <a:t>쉽게 말해</a:t>
            </a:r>
            <a:r>
              <a:rPr lang="en-US" altLang="ko-KR" dirty="0"/>
              <a:t>, </a:t>
            </a:r>
            <a:r>
              <a:rPr lang="ko-KR" altLang="en-US" dirty="0"/>
              <a:t>전반적으로 </a:t>
            </a:r>
            <a:r>
              <a:rPr lang="en-US" altLang="ko-KR" dirty="0"/>
              <a:t>"</a:t>
            </a:r>
            <a:r>
              <a:rPr lang="ko-KR" altLang="en-US" dirty="0"/>
              <a:t>문제가 있지만 내 문제는 아니다</a:t>
            </a:r>
            <a:r>
              <a:rPr lang="en-US" altLang="ko-KR" dirty="0"/>
              <a:t>"</a:t>
            </a:r>
            <a:r>
              <a:rPr lang="ko-KR" altLang="en-US" dirty="0"/>
              <a:t>라는 생각이 깔려 있다는 것이다</a:t>
            </a:r>
            <a:r>
              <a:rPr lang="en-US" altLang="ko-KR" dirty="0"/>
              <a:t>. </a:t>
            </a:r>
            <a:r>
              <a:rPr lang="ko-KR" altLang="en-US" dirty="0"/>
              <a:t>하지만 </a:t>
            </a:r>
            <a:r>
              <a:rPr lang="ko-KR" altLang="en-US" dirty="0" err="1"/>
              <a:t>필딩</a:t>
            </a:r>
            <a:r>
              <a:rPr lang="ko-KR" altLang="en-US" dirty="0"/>
              <a:t> 교수는 행동심리학자들의 연구를 인용해 이런 생각은 충분히 바뀔 수 있다고 한다</a:t>
            </a:r>
            <a:r>
              <a:rPr lang="en-US" altLang="ko-KR" dirty="0"/>
              <a:t>.</a:t>
            </a:r>
          </a:p>
          <a:p>
            <a:pPr fontAlgn="base"/>
            <a:endParaRPr lang="en-US" altLang="ko-KR" dirty="0"/>
          </a:p>
          <a:p>
            <a:pPr fontAlgn="base"/>
            <a:r>
              <a:rPr lang="ko-KR" altLang="en-US" dirty="0"/>
              <a:t>아주 간단하다</a:t>
            </a:r>
            <a:r>
              <a:rPr lang="en-US" altLang="ko-KR" dirty="0"/>
              <a:t>. </a:t>
            </a:r>
            <a:r>
              <a:rPr lang="ko-KR" altLang="en-US" dirty="0"/>
              <a:t>직접 행동으로 나서는 사람이 많아질 수록</a:t>
            </a:r>
            <a:r>
              <a:rPr lang="en-US" altLang="ko-KR" dirty="0"/>
              <a:t>, </a:t>
            </a:r>
            <a:r>
              <a:rPr lang="ko-KR" altLang="en-US" dirty="0"/>
              <a:t>이들을 보고 따라 하는 사람들도 많아진다</a:t>
            </a:r>
            <a:r>
              <a:rPr lang="en-US" altLang="ko-KR" dirty="0"/>
              <a:t>.</a:t>
            </a:r>
          </a:p>
          <a:p>
            <a:endParaRPr lang="ko-KR" altLang="en-US" dirty="0"/>
          </a:p>
        </p:txBody>
      </p:sp>
      <p:sp>
        <p:nvSpPr>
          <p:cNvPr id="5" name="직사각형 4">
            <a:extLst>
              <a:ext uri="{FF2B5EF4-FFF2-40B4-BE49-F238E27FC236}">
                <a16:creationId xmlns:a16="http://schemas.microsoft.com/office/drawing/2014/main" id="{88CD9906-8BE3-42AF-94D8-AC1D862C8832}"/>
              </a:ext>
            </a:extLst>
          </p:cNvPr>
          <p:cNvSpPr/>
          <p:nvPr/>
        </p:nvSpPr>
        <p:spPr>
          <a:xfrm>
            <a:off x="297611" y="6223668"/>
            <a:ext cx="6096000" cy="430887"/>
          </a:xfrm>
          <a:prstGeom prst="rect">
            <a:avLst/>
          </a:prstGeom>
        </p:spPr>
        <p:txBody>
          <a:bodyPr>
            <a:spAutoFit/>
          </a:bodyPr>
          <a:lstStyle/>
          <a:p>
            <a:r>
              <a:rPr lang="en-US" altLang="ko-KR" sz="1050" dirty="0">
                <a:hlinkClick r:id="rId2"/>
              </a:rPr>
              <a:t>BBC</a:t>
            </a:r>
            <a:r>
              <a:rPr lang="ko-KR" altLang="en-US" sz="1050" dirty="0">
                <a:hlinkClick r:id="rId2"/>
              </a:rPr>
              <a:t> </a:t>
            </a:r>
            <a:r>
              <a:rPr lang="en-US" altLang="ko-KR" sz="1050" dirty="0">
                <a:hlinkClick r:id="rId2"/>
              </a:rPr>
              <a:t>Korea</a:t>
            </a:r>
            <a:r>
              <a:rPr lang="ko-KR" altLang="en-US" sz="1050" dirty="0">
                <a:hlinkClick r:id="rId2"/>
              </a:rPr>
              <a:t> </a:t>
            </a:r>
            <a:r>
              <a:rPr lang="en-GB" altLang="ko-KR" sz="1050" dirty="0">
                <a:hlinkClick r:id="rId2"/>
              </a:rPr>
              <a:t>https://www.bbc.com/korean/international-49764892?fbclid=IwAR3welToVfZCdfCo2vmFqDVJbixodwDeEDVMKPrrCTxz67N9R0R7Z-d9_So</a:t>
            </a:r>
            <a:endParaRPr lang="ko-KR" altLang="en-US" sz="1050" dirty="0"/>
          </a:p>
        </p:txBody>
      </p:sp>
    </p:spTree>
    <p:extLst>
      <p:ext uri="{BB962C8B-B14F-4D97-AF65-F5344CB8AC3E}">
        <p14:creationId xmlns:p14="http://schemas.microsoft.com/office/powerpoint/2010/main" val="256757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ED7F02-067E-465C-BD22-0E5F30FE3CF5}"/>
              </a:ext>
            </a:extLst>
          </p:cNvPr>
          <p:cNvSpPr>
            <a:spLocks noGrp="1"/>
          </p:cNvSpPr>
          <p:nvPr>
            <p:ph type="title"/>
          </p:nvPr>
        </p:nvSpPr>
        <p:spPr/>
        <p:txBody>
          <a:bodyPr/>
          <a:lstStyle/>
          <a:p>
            <a:r>
              <a:rPr lang="ko-KR" altLang="en-US" dirty="0"/>
              <a:t>불안과 절망에 맞서는 방법</a:t>
            </a:r>
          </a:p>
        </p:txBody>
      </p:sp>
      <p:sp>
        <p:nvSpPr>
          <p:cNvPr id="3" name="내용 개체 틀 2">
            <a:extLst>
              <a:ext uri="{FF2B5EF4-FFF2-40B4-BE49-F238E27FC236}">
                <a16:creationId xmlns:a16="http://schemas.microsoft.com/office/drawing/2014/main" id="{52DC5DBA-AB26-4992-8E57-D042EEF1F3BE}"/>
              </a:ext>
            </a:extLst>
          </p:cNvPr>
          <p:cNvSpPr>
            <a:spLocks noGrp="1"/>
          </p:cNvSpPr>
          <p:nvPr>
            <p:ph idx="1"/>
          </p:nvPr>
        </p:nvSpPr>
        <p:spPr/>
        <p:txBody>
          <a:bodyPr/>
          <a:lstStyle/>
          <a:p>
            <a:r>
              <a:rPr lang="ko-KR" altLang="en-US" dirty="0"/>
              <a:t>문제를 인식하고</a:t>
            </a:r>
            <a:r>
              <a:rPr lang="en-US" altLang="ko-KR" dirty="0"/>
              <a:t>,</a:t>
            </a:r>
          </a:p>
          <a:p>
            <a:r>
              <a:rPr lang="ko-KR" altLang="en-US" dirty="0"/>
              <a:t>감정을 마주하고</a:t>
            </a:r>
            <a:r>
              <a:rPr lang="en-US" altLang="ko-KR" dirty="0"/>
              <a:t>,</a:t>
            </a:r>
          </a:p>
          <a:p>
            <a:r>
              <a:rPr lang="ko-KR" altLang="en-US" dirty="0"/>
              <a:t>희망과 절망 사이의 긴장을 유지</a:t>
            </a:r>
            <a:r>
              <a:rPr lang="en-US" altLang="ko-KR" dirty="0"/>
              <a:t>,</a:t>
            </a:r>
          </a:p>
          <a:p>
            <a:r>
              <a:rPr lang="ko-KR" altLang="en-US" dirty="0"/>
              <a:t>서로를 이해하고 지원</a:t>
            </a:r>
            <a:r>
              <a:rPr lang="en-US" altLang="ko-KR" dirty="0"/>
              <a:t>,</a:t>
            </a:r>
          </a:p>
          <a:p>
            <a:r>
              <a:rPr lang="ko-KR" altLang="en-US" dirty="0"/>
              <a:t>행동에 나서기</a:t>
            </a:r>
            <a:endParaRPr lang="en-US" altLang="ko-KR" dirty="0"/>
          </a:p>
          <a:p>
            <a:endParaRPr lang="en-US" altLang="ko-KR" dirty="0"/>
          </a:p>
          <a:p>
            <a:pPr marL="45720" indent="0">
              <a:buNone/>
            </a:pPr>
            <a:r>
              <a:rPr lang="en-US" altLang="ko-KR" dirty="0"/>
              <a:t>(Source: Climate Psychology Alliance)</a:t>
            </a:r>
          </a:p>
          <a:p>
            <a:endParaRPr lang="ko-KR" altLang="en-US" dirty="0"/>
          </a:p>
        </p:txBody>
      </p:sp>
      <p:pic>
        <p:nvPicPr>
          <p:cNvPr id="4" name="그림 3">
            <a:extLst>
              <a:ext uri="{FF2B5EF4-FFF2-40B4-BE49-F238E27FC236}">
                <a16:creationId xmlns:a16="http://schemas.microsoft.com/office/drawing/2014/main" id="{8FF1D81B-9190-4BF2-8DCE-5ACF14044C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5306" y="1495483"/>
            <a:ext cx="6034663" cy="3411115"/>
          </a:xfrm>
          <a:prstGeom prst="rect">
            <a:avLst/>
          </a:prstGeom>
        </p:spPr>
      </p:pic>
    </p:spTree>
    <p:extLst>
      <p:ext uri="{BB962C8B-B14F-4D97-AF65-F5344CB8AC3E}">
        <p14:creationId xmlns:p14="http://schemas.microsoft.com/office/powerpoint/2010/main" val="3625045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F796-8232-4A94-9638-3B52CFCEE2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26C813-D8E9-4F8E-8AFB-F8ADBAF35841}"/>
              </a:ext>
            </a:extLst>
          </p:cNvPr>
          <p:cNvSpPr>
            <a:spLocks noGrp="1"/>
          </p:cNvSpPr>
          <p:nvPr>
            <p:ph idx="1"/>
          </p:nvPr>
        </p:nvSpPr>
        <p:spPr/>
        <p:txBody>
          <a:bodyPr/>
          <a:lstStyle/>
          <a:p>
            <a:endParaRPr lang="en-US"/>
          </a:p>
        </p:txBody>
      </p:sp>
      <p:pic>
        <p:nvPicPr>
          <p:cNvPr id="1026" name="Picture 2" descr="EGO ECO thinking comparison as sustainable human living model outline diagram">
            <a:extLst>
              <a:ext uri="{FF2B5EF4-FFF2-40B4-BE49-F238E27FC236}">
                <a16:creationId xmlns:a16="http://schemas.microsoft.com/office/drawing/2014/main" id="{7273088D-1379-4573-AD3B-B382C81811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0005" y="-193522"/>
            <a:ext cx="10663795" cy="705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10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31EE52-5088-4852-A1ED-CC2EB4EF464F}"/>
              </a:ext>
            </a:extLst>
          </p:cNvPr>
          <p:cNvSpPr>
            <a:spLocks noGrp="1"/>
          </p:cNvSpPr>
          <p:nvPr>
            <p:ph type="title"/>
          </p:nvPr>
        </p:nvSpPr>
        <p:spPr/>
        <p:txBody>
          <a:bodyPr/>
          <a:lstStyle/>
          <a:p>
            <a:endParaRPr lang="ko-KR" altLang="en-US" dirty="0"/>
          </a:p>
        </p:txBody>
      </p:sp>
      <p:sp>
        <p:nvSpPr>
          <p:cNvPr id="3" name="내용 개체 틀 2">
            <a:extLst>
              <a:ext uri="{FF2B5EF4-FFF2-40B4-BE49-F238E27FC236}">
                <a16:creationId xmlns:a16="http://schemas.microsoft.com/office/drawing/2014/main" id="{7BC40E52-9B51-432B-B7DC-F4326FF53A3F}"/>
              </a:ext>
            </a:extLst>
          </p:cNvPr>
          <p:cNvSpPr>
            <a:spLocks noGrp="1"/>
          </p:cNvSpPr>
          <p:nvPr>
            <p:ph idx="1"/>
          </p:nvPr>
        </p:nvSpPr>
        <p:spPr/>
        <p:txBody>
          <a:bodyPr/>
          <a:lstStyle/>
          <a:p>
            <a:endParaRPr lang="ko-KR" altLang="en-US" dirty="0"/>
          </a:p>
        </p:txBody>
      </p:sp>
      <p:pic>
        <p:nvPicPr>
          <p:cNvPr id="4" name="그림 3">
            <a:extLst>
              <a:ext uri="{FF2B5EF4-FFF2-40B4-BE49-F238E27FC236}">
                <a16:creationId xmlns:a16="http://schemas.microsoft.com/office/drawing/2014/main" id="{42A7F46C-08FE-47C8-8012-0665DBF59729}"/>
              </a:ext>
            </a:extLst>
          </p:cNvPr>
          <p:cNvPicPr>
            <a:picLocks noChangeAspect="1"/>
          </p:cNvPicPr>
          <p:nvPr/>
        </p:nvPicPr>
        <p:blipFill>
          <a:blip r:embed="rId2"/>
          <a:stretch>
            <a:fillRect/>
          </a:stretch>
        </p:blipFill>
        <p:spPr>
          <a:xfrm>
            <a:off x="131733" y="157701"/>
            <a:ext cx="6838950" cy="4886325"/>
          </a:xfrm>
          <a:prstGeom prst="rect">
            <a:avLst/>
          </a:prstGeom>
        </p:spPr>
      </p:pic>
      <p:pic>
        <p:nvPicPr>
          <p:cNvPr id="6" name="그림 5">
            <a:extLst>
              <a:ext uri="{FF2B5EF4-FFF2-40B4-BE49-F238E27FC236}">
                <a16:creationId xmlns:a16="http://schemas.microsoft.com/office/drawing/2014/main" id="{61DAA896-658F-4706-BD37-5CB23F8F92E4}"/>
              </a:ext>
            </a:extLst>
          </p:cNvPr>
          <p:cNvPicPr>
            <a:picLocks noChangeAspect="1"/>
          </p:cNvPicPr>
          <p:nvPr/>
        </p:nvPicPr>
        <p:blipFill>
          <a:blip r:embed="rId3"/>
          <a:stretch>
            <a:fillRect/>
          </a:stretch>
        </p:blipFill>
        <p:spPr>
          <a:xfrm>
            <a:off x="5480470" y="609600"/>
            <a:ext cx="6648450" cy="6524625"/>
          </a:xfrm>
          <a:prstGeom prst="rect">
            <a:avLst/>
          </a:prstGeom>
        </p:spPr>
      </p:pic>
      <p:pic>
        <p:nvPicPr>
          <p:cNvPr id="7" name="그림 6">
            <a:extLst>
              <a:ext uri="{FF2B5EF4-FFF2-40B4-BE49-F238E27FC236}">
                <a16:creationId xmlns:a16="http://schemas.microsoft.com/office/drawing/2014/main" id="{2C15E241-C00E-40E7-B903-DF85A36A8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129" y="2285104"/>
            <a:ext cx="7358974" cy="4529977"/>
          </a:xfrm>
          <a:prstGeom prst="rect">
            <a:avLst/>
          </a:prstGeom>
        </p:spPr>
      </p:pic>
      <p:pic>
        <p:nvPicPr>
          <p:cNvPr id="9" name="그림 8">
            <a:extLst>
              <a:ext uri="{FF2B5EF4-FFF2-40B4-BE49-F238E27FC236}">
                <a16:creationId xmlns:a16="http://schemas.microsoft.com/office/drawing/2014/main" id="{C875BB2E-3A23-4B90-948B-08DEF368BC25}"/>
              </a:ext>
            </a:extLst>
          </p:cNvPr>
          <p:cNvPicPr>
            <a:picLocks noChangeAspect="1"/>
          </p:cNvPicPr>
          <p:nvPr/>
        </p:nvPicPr>
        <p:blipFill>
          <a:blip r:embed="rId5"/>
          <a:stretch>
            <a:fillRect/>
          </a:stretch>
        </p:blipFill>
        <p:spPr>
          <a:xfrm>
            <a:off x="0" y="3076575"/>
            <a:ext cx="8020050" cy="1000125"/>
          </a:xfrm>
          <a:prstGeom prst="rect">
            <a:avLst/>
          </a:prstGeom>
        </p:spPr>
      </p:pic>
      <p:pic>
        <p:nvPicPr>
          <p:cNvPr id="10" name="그림 9">
            <a:extLst>
              <a:ext uri="{FF2B5EF4-FFF2-40B4-BE49-F238E27FC236}">
                <a16:creationId xmlns:a16="http://schemas.microsoft.com/office/drawing/2014/main" id="{47183211-2C4A-4F69-B3D2-6DE76551DDF7}"/>
              </a:ext>
            </a:extLst>
          </p:cNvPr>
          <p:cNvPicPr>
            <a:picLocks noChangeAspect="1"/>
          </p:cNvPicPr>
          <p:nvPr/>
        </p:nvPicPr>
        <p:blipFill>
          <a:blip r:embed="rId6"/>
          <a:stretch>
            <a:fillRect/>
          </a:stretch>
        </p:blipFill>
        <p:spPr>
          <a:xfrm>
            <a:off x="6096000" y="0"/>
            <a:ext cx="5651819" cy="6858000"/>
          </a:xfrm>
          <a:prstGeom prst="rect">
            <a:avLst/>
          </a:prstGeom>
        </p:spPr>
      </p:pic>
      <p:pic>
        <p:nvPicPr>
          <p:cNvPr id="11" name="그림 10">
            <a:extLst>
              <a:ext uri="{FF2B5EF4-FFF2-40B4-BE49-F238E27FC236}">
                <a16:creationId xmlns:a16="http://schemas.microsoft.com/office/drawing/2014/main" id="{BAAB073D-729A-49D3-85CE-87AC8360EFBD}"/>
              </a:ext>
            </a:extLst>
          </p:cNvPr>
          <p:cNvPicPr>
            <a:picLocks noChangeAspect="1"/>
          </p:cNvPicPr>
          <p:nvPr/>
        </p:nvPicPr>
        <p:blipFill>
          <a:blip r:embed="rId7"/>
          <a:stretch>
            <a:fillRect/>
          </a:stretch>
        </p:blipFill>
        <p:spPr>
          <a:xfrm>
            <a:off x="1086545" y="326764"/>
            <a:ext cx="8596648" cy="6858000"/>
          </a:xfrm>
          <a:prstGeom prst="rect">
            <a:avLst/>
          </a:prstGeom>
        </p:spPr>
      </p:pic>
      <p:pic>
        <p:nvPicPr>
          <p:cNvPr id="8" name="그림 7">
            <a:extLst>
              <a:ext uri="{FF2B5EF4-FFF2-40B4-BE49-F238E27FC236}">
                <a16:creationId xmlns:a16="http://schemas.microsoft.com/office/drawing/2014/main" id="{2C42C276-0BE2-44BC-8036-5C159A0EEC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67" y="3636424"/>
            <a:ext cx="7886116" cy="6858000"/>
          </a:xfrm>
          <a:prstGeom prst="rect">
            <a:avLst/>
          </a:prstGeom>
        </p:spPr>
      </p:pic>
      <p:pic>
        <p:nvPicPr>
          <p:cNvPr id="5" name="그림 4">
            <a:extLst>
              <a:ext uri="{FF2B5EF4-FFF2-40B4-BE49-F238E27FC236}">
                <a16:creationId xmlns:a16="http://schemas.microsoft.com/office/drawing/2014/main" id="{29F8F476-D821-4E3F-8BFD-2973BEF6E9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1227" y="337530"/>
            <a:ext cx="7274992" cy="6182940"/>
          </a:xfrm>
          <a:prstGeom prst="rect">
            <a:avLst/>
          </a:prstGeom>
        </p:spPr>
      </p:pic>
    </p:spTree>
    <p:extLst>
      <p:ext uri="{BB962C8B-B14F-4D97-AF65-F5344CB8AC3E}">
        <p14:creationId xmlns:p14="http://schemas.microsoft.com/office/powerpoint/2010/main" val="121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33DF71A-6486-47BC-BC27-EE7BF597EB30}"/>
              </a:ext>
            </a:extLst>
          </p:cNvPr>
          <p:cNvSpPr>
            <a:spLocks noGrp="1"/>
          </p:cNvSpPr>
          <p:nvPr>
            <p:ph type="title"/>
          </p:nvPr>
        </p:nvSpPr>
        <p:spPr/>
        <p:txBody>
          <a:bodyPr/>
          <a:lstStyle/>
          <a:p>
            <a:r>
              <a:rPr lang="ko-KR" altLang="de-DE" dirty="0"/>
              <a:t>감사합니다</a:t>
            </a:r>
            <a:r>
              <a:rPr lang="de-DE" altLang="ko-KR" dirty="0"/>
              <a:t>!</a:t>
            </a:r>
            <a:endParaRPr lang="de-DE" dirty="0"/>
          </a:p>
        </p:txBody>
      </p:sp>
      <p:pic>
        <p:nvPicPr>
          <p:cNvPr id="12" name="그림 11">
            <a:extLst>
              <a:ext uri="{FF2B5EF4-FFF2-40B4-BE49-F238E27FC236}">
                <a16:creationId xmlns:a16="http://schemas.microsoft.com/office/drawing/2014/main" id="{E3847F4C-E79B-476A-8DDF-F6B6F65F224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6754568" y="2870465"/>
            <a:ext cx="4441373" cy="3316975"/>
          </a:xfrm>
          <a:prstGeom prst="rect">
            <a:avLst/>
          </a:prstGeom>
        </p:spPr>
      </p:pic>
      <p:sp>
        <p:nvSpPr>
          <p:cNvPr id="4" name="Content Placeholder 3">
            <a:extLst>
              <a:ext uri="{FF2B5EF4-FFF2-40B4-BE49-F238E27FC236}">
                <a16:creationId xmlns:a16="http://schemas.microsoft.com/office/drawing/2014/main" id="{26C60699-4ACC-B1DB-36E0-66EFEC870F24}"/>
              </a:ext>
            </a:extLst>
          </p:cNvPr>
          <p:cNvSpPr>
            <a:spLocks noGrp="1"/>
          </p:cNvSpPr>
          <p:nvPr>
            <p:ph idx="1"/>
          </p:nvPr>
        </p:nvSpPr>
        <p:spPr/>
        <p:txBody>
          <a:bodyPr/>
          <a:lstStyle/>
          <a:p>
            <a:pPr marL="0" indent="0">
              <a:buNone/>
            </a:pPr>
            <a:r>
              <a:rPr lang="en-US" dirty="0"/>
              <a:t>Email: </a:t>
            </a:r>
            <a:r>
              <a:rPr lang="en-US" dirty="0">
                <a:hlinkClick r:id="rId4"/>
              </a:rPr>
              <a:t>yi_hyun.kang@svet.lu.se</a:t>
            </a:r>
            <a:endParaRPr lang="en-US" dirty="0"/>
          </a:p>
          <a:p>
            <a:pPr marL="0" indent="0">
              <a:buNone/>
            </a:pPr>
            <a:r>
              <a:rPr lang="en-US" dirty="0"/>
              <a:t>Website: </a:t>
            </a:r>
            <a:r>
              <a:rPr lang="en-US" dirty="0">
                <a:hlinkClick r:id="rId5"/>
              </a:rPr>
              <a:t>www.yihyunkang.com</a:t>
            </a:r>
            <a:endParaRPr lang="en-US" dirty="0"/>
          </a:p>
          <a:p>
            <a:endParaRPr lang="en-US" dirty="0"/>
          </a:p>
        </p:txBody>
      </p:sp>
      <p:sp>
        <p:nvSpPr>
          <p:cNvPr id="5" name="TextBox 4">
            <a:extLst>
              <a:ext uri="{FF2B5EF4-FFF2-40B4-BE49-F238E27FC236}">
                <a16:creationId xmlns:a16="http://schemas.microsoft.com/office/drawing/2014/main" id="{0D8626AE-E74B-6319-134B-98176A1C2054}"/>
              </a:ext>
            </a:extLst>
          </p:cNvPr>
          <p:cNvSpPr txBox="1"/>
          <p:nvPr/>
        </p:nvSpPr>
        <p:spPr>
          <a:xfrm>
            <a:off x="2718577" y="3105598"/>
            <a:ext cx="1056700" cy="369332"/>
          </a:xfrm>
          <a:prstGeom prst="rect">
            <a:avLst/>
          </a:prstGeom>
          <a:noFill/>
        </p:spPr>
        <p:txBody>
          <a:bodyPr wrap="none" rtlCol="0">
            <a:spAutoFit/>
          </a:bodyPr>
          <a:lstStyle/>
          <a:p>
            <a:r>
              <a:rPr lang="en-US" dirty="0"/>
              <a:t>LinkedIn</a:t>
            </a:r>
          </a:p>
        </p:txBody>
      </p:sp>
      <p:pic>
        <p:nvPicPr>
          <p:cNvPr id="6" name="Picture 5" descr="A qr code on a screen&#10;&#10;AI-generated content may be incorrect.">
            <a:extLst>
              <a:ext uri="{FF2B5EF4-FFF2-40B4-BE49-F238E27FC236}">
                <a16:creationId xmlns:a16="http://schemas.microsoft.com/office/drawing/2014/main" id="{246B7D21-7DE5-4F3C-C5ED-D70362D7013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9789" y="3429000"/>
            <a:ext cx="5336211" cy="3245912"/>
          </a:xfrm>
          <a:prstGeom prst="rect">
            <a:avLst/>
          </a:prstGeom>
        </p:spPr>
      </p:pic>
    </p:spTree>
    <p:extLst>
      <p:ext uri="{BB962C8B-B14F-4D97-AF65-F5344CB8AC3E}">
        <p14:creationId xmlns:p14="http://schemas.microsoft.com/office/powerpoint/2010/main" val="131518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E7EA869-E4E1-4AAD-925C-2EFEBA31E36D}"/>
              </a:ext>
            </a:extLst>
          </p:cNvPr>
          <p:cNvSpPr>
            <a:spLocks noGrp="1"/>
          </p:cNvSpPr>
          <p:nvPr>
            <p:ph type="title"/>
          </p:nvPr>
        </p:nvSpPr>
        <p:spPr/>
        <p:txBody>
          <a:bodyPr/>
          <a:lstStyle/>
          <a:p>
            <a:r>
              <a:rPr lang="ko-KR" altLang="de-DE" dirty="0"/>
              <a:t>적응의 종류</a:t>
            </a:r>
            <a:r>
              <a:rPr lang="de-DE" altLang="ko-KR" dirty="0"/>
              <a:t>?</a:t>
            </a:r>
            <a:endParaRPr lang="de-DE" dirty="0"/>
          </a:p>
        </p:txBody>
      </p:sp>
      <p:sp>
        <p:nvSpPr>
          <p:cNvPr id="3" name="내용 개체 틀 2">
            <a:extLst>
              <a:ext uri="{FF2B5EF4-FFF2-40B4-BE49-F238E27FC236}">
                <a16:creationId xmlns:a16="http://schemas.microsoft.com/office/drawing/2014/main" id="{145CCFC3-90FD-47FF-AEFB-E52530F199E3}"/>
              </a:ext>
            </a:extLst>
          </p:cNvPr>
          <p:cNvSpPr>
            <a:spLocks noGrp="1"/>
          </p:cNvSpPr>
          <p:nvPr>
            <p:ph idx="1"/>
          </p:nvPr>
        </p:nvSpPr>
        <p:spPr/>
        <p:txBody>
          <a:bodyPr/>
          <a:lstStyle/>
          <a:p>
            <a:endParaRPr lang="de-DE"/>
          </a:p>
        </p:txBody>
      </p:sp>
      <p:graphicFrame>
        <p:nvGraphicFramePr>
          <p:cNvPr id="5" name="표 4">
            <a:extLst>
              <a:ext uri="{FF2B5EF4-FFF2-40B4-BE49-F238E27FC236}">
                <a16:creationId xmlns:a16="http://schemas.microsoft.com/office/drawing/2014/main" id="{618F46CB-80FC-4F60-82F9-2F942204594A}"/>
              </a:ext>
            </a:extLst>
          </p:cNvPr>
          <p:cNvGraphicFramePr>
            <a:graphicFrameLocks noGrp="1"/>
          </p:cNvGraphicFramePr>
          <p:nvPr/>
        </p:nvGraphicFramePr>
        <p:xfrm>
          <a:off x="518205" y="2795896"/>
          <a:ext cx="11122459" cy="3113583"/>
        </p:xfrm>
        <a:graphic>
          <a:graphicData uri="http://schemas.openxmlformats.org/drawingml/2006/table">
            <a:tbl>
              <a:tblPr firstRow="1" bandRow="1">
                <a:tableStyleId>{9D7B26C5-4107-4FEC-AEDC-1716B250A1EF}</a:tableStyleId>
              </a:tblPr>
              <a:tblGrid>
                <a:gridCol w="2488533">
                  <a:extLst>
                    <a:ext uri="{9D8B030D-6E8A-4147-A177-3AD203B41FA5}">
                      <a16:colId xmlns:a16="http://schemas.microsoft.com/office/drawing/2014/main" val="20000"/>
                    </a:ext>
                  </a:extLst>
                </a:gridCol>
                <a:gridCol w="8633926">
                  <a:extLst>
                    <a:ext uri="{9D8B030D-6E8A-4147-A177-3AD203B41FA5}">
                      <a16:colId xmlns:a16="http://schemas.microsoft.com/office/drawing/2014/main" val="20001"/>
                    </a:ext>
                  </a:extLst>
                </a:gridCol>
              </a:tblGrid>
              <a:tr h="585339">
                <a:tc>
                  <a:txBody>
                    <a:bodyPr/>
                    <a:lstStyle/>
                    <a:p>
                      <a:pPr algn="ctr" latinLnBrk="1"/>
                      <a:r>
                        <a:rPr lang="ko-KR" altLang="de-DE" sz="2400" dirty="0">
                          <a:latin typeface="Arial" panose="020B0604020202020204" pitchFamily="34" charset="0"/>
                          <a:cs typeface="Arial" panose="020B0604020202020204" pitchFamily="34" charset="0"/>
                        </a:rPr>
                        <a:t>구분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ko-KR" altLang="de-DE" sz="2400" dirty="0">
                          <a:latin typeface="Arial" panose="020B0604020202020204" pitchFamily="34" charset="0"/>
                          <a:cs typeface="Arial" panose="020B0604020202020204" pitchFamily="34" charset="0"/>
                        </a:rPr>
                        <a:t>적응의 종류</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85339">
                <a:tc>
                  <a:txBody>
                    <a:bodyPr/>
                    <a:lstStyle/>
                    <a:p>
                      <a:pPr algn="ctr" latinLnBrk="1"/>
                      <a:r>
                        <a:rPr lang="ko-KR" altLang="de-DE" sz="2400" dirty="0">
                          <a:latin typeface="Arial" panose="020B0604020202020204" pitchFamily="34" charset="0"/>
                          <a:cs typeface="Arial" panose="020B0604020202020204" pitchFamily="34" charset="0"/>
                        </a:rPr>
                        <a:t>단위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ko-KR" altLang="de-DE" sz="2400" dirty="0">
                          <a:latin typeface="Arial" panose="020B0604020202020204" pitchFamily="34" charset="0"/>
                          <a:cs typeface="Arial" panose="020B0604020202020204" pitchFamily="34" charset="0"/>
                        </a:rPr>
                        <a:t>개인                   지역                         국가                      세계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0" scaled="1"/>
                      <a:tileRect/>
                    </a:gradFill>
                  </a:tcPr>
                </a:tc>
                <a:extLst>
                  <a:ext uri="{0D108BD9-81ED-4DB2-BD59-A6C34878D82A}">
                    <a16:rowId xmlns:a16="http://schemas.microsoft.com/office/drawing/2014/main" val="10001"/>
                  </a:ext>
                </a:extLst>
              </a:tr>
              <a:tr h="585339">
                <a:tc>
                  <a:txBody>
                    <a:bodyPr/>
                    <a:lstStyle/>
                    <a:p>
                      <a:pPr algn="ctr" latinLnBrk="1"/>
                      <a:r>
                        <a:rPr lang="ko-KR" altLang="de-DE" sz="2400" dirty="0">
                          <a:latin typeface="Arial" panose="020B0604020202020204" pitchFamily="34" charset="0"/>
                          <a:cs typeface="Arial" panose="020B0604020202020204" pitchFamily="34" charset="0"/>
                        </a:rPr>
                        <a:t>시간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ko-KR" altLang="de-DE" sz="2400" dirty="0">
                          <a:latin typeface="Arial" panose="020B0604020202020204" pitchFamily="34" charset="0"/>
                          <a:cs typeface="Arial" panose="020B0604020202020204" pitchFamily="34" charset="0"/>
                        </a:rPr>
                        <a:t>대비                                                                                대처</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tcPr>
                </a:tc>
                <a:extLst>
                  <a:ext uri="{0D108BD9-81ED-4DB2-BD59-A6C34878D82A}">
                    <a16:rowId xmlns:a16="http://schemas.microsoft.com/office/drawing/2014/main" val="10002"/>
                  </a:ext>
                </a:extLst>
              </a:tr>
              <a:tr h="585339">
                <a:tc>
                  <a:txBody>
                    <a:bodyPr/>
                    <a:lstStyle/>
                    <a:p>
                      <a:pPr algn="ctr" latinLnBrk="1"/>
                      <a:r>
                        <a:rPr lang="ko-KR" altLang="de-DE" sz="2400" dirty="0">
                          <a:latin typeface="Arial" panose="020B0604020202020204" pitchFamily="34" charset="0"/>
                          <a:cs typeface="Arial" panose="020B0604020202020204" pitchFamily="34" charset="0"/>
                        </a:rPr>
                        <a:t>의도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ko-KR" altLang="de-DE" sz="2400" dirty="0">
                          <a:latin typeface="Arial" panose="020B0604020202020204" pitchFamily="34" charset="0"/>
                          <a:cs typeface="Arial" panose="020B0604020202020204" pitchFamily="34" charset="0"/>
                        </a:rPr>
                        <a:t>계획</a:t>
                      </a:r>
                      <a:r>
                        <a:rPr lang="en-US" altLang="ko-KR" sz="2400" dirty="0">
                          <a:latin typeface="Arial" panose="020B0604020202020204" pitchFamily="34" charset="0"/>
                          <a:cs typeface="Arial" panose="020B0604020202020204" pitchFamily="34" charset="0"/>
                        </a:rPr>
                        <a:t>                                                                                </a:t>
                      </a:r>
                      <a:r>
                        <a:rPr lang="ko-KR" altLang="de-DE" sz="2400" dirty="0">
                          <a:latin typeface="Arial" panose="020B0604020202020204" pitchFamily="34" charset="0"/>
                          <a:cs typeface="Arial" panose="020B0604020202020204" pitchFamily="34" charset="0"/>
                        </a:rPr>
                        <a:t>자율</a:t>
                      </a:r>
                      <a:r>
                        <a:rPr lang="en-US" altLang="ko-KR" sz="2400" dirty="0">
                          <a:latin typeface="Arial" panose="020B0604020202020204" pitchFamily="34" charset="0"/>
                          <a:cs typeface="Arial" panose="020B0604020202020204" pitchFamily="34" charset="0"/>
                        </a:rPr>
                        <a:t> </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0" scaled="1"/>
                      <a:tileRect/>
                    </a:gradFill>
                  </a:tcPr>
                </a:tc>
                <a:extLst>
                  <a:ext uri="{0D108BD9-81ED-4DB2-BD59-A6C34878D82A}">
                    <a16:rowId xmlns:a16="http://schemas.microsoft.com/office/drawing/2014/main" val="10003"/>
                  </a:ext>
                </a:extLst>
              </a:tr>
              <a:tr h="772227">
                <a:tc>
                  <a:txBody>
                    <a:bodyPr/>
                    <a:lstStyle/>
                    <a:p>
                      <a:pPr algn="ctr" latinLnBrk="1"/>
                      <a:r>
                        <a:rPr lang="ko-KR" altLang="de-DE" sz="2400" dirty="0">
                          <a:latin typeface="Arial" panose="020B0604020202020204" pitchFamily="34" charset="0"/>
                          <a:cs typeface="Arial" panose="020B0604020202020204" pitchFamily="34" charset="0"/>
                        </a:rPr>
                        <a:t>변화의 정도</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atinLnBrk="1"/>
                      <a:r>
                        <a:rPr lang="ko-KR" altLang="de-DE" sz="2400" baseline="0" dirty="0">
                          <a:latin typeface="Arial" panose="020B0604020202020204" pitchFamily="34" charset="0"/>
                          <a:cs typeface="Arial" panose="020B0604020202020204" pitchFamily="34" charset="0"/>
                        </a:rPr>
                        <a:t>저항                                      변천                                   전환</a:t>
                      </a:r>
                      <a:r>
                        <a:rPr lang="en-US" altLang="ko-KR" sz="2400" dirty="0">
                          <a:latin typeface="Arial" panose="020B0604020202020204" pitchFamily="34" charset="0"/>
                          <a:cs typeface="Arial" panose="020B0604020202020204" pitchFamily="34" charset="0"/>
                        </a:rPr>
                        <a:t> </a:t>
                      </a:r>
                      <a:endParaRPr lang="ko-KR" alt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5687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7937D7-EF65-46E4-A659-DF648EAECAD8}"/>
              </a:ext>
            </a:extLst>
          </p:cNvPr>
          <p:cNvSpPr>
            <a:spLocks noGrp="1"/>
          </p:cNvSpPr>
          <p:nvPr>
            <p:ph type="title"/>
          </p:nvPr>
        </p:nvSpPr>
        <p:spPr>
          <a:xfrm>
            <a:off x="1140351" y="432180"/>
            <a:ext cx="9875520" cy="1356360"/>
          </a:xfrm>
        </p:spPr>
        <p:txBody>
          <a:bodyPr/>
          <a:lstStyle/>
          <a:p>
            <a:r>
              <a:rPr lang="ko-KR" altLang="de-DE" dirty="0"/>
              <a:t>적응의 영역</a:t>
            </a:r>
            <a:endParaRPr lang="de-DE" dirty="0"/>
          </a:p>
        </p:txBody>
      </p:sp>
      <p:sp>
        <p:nvSpPr>
          <p:cNvPr id="3" name="내용 개체 틀 2">
            <a:extLst>
              <a:ext uri="{FF2B5EF4-FFF2-40B4-BE49-F238E27FC236}">
                <a16:creationId xmlns:a16="http://schemas.microsoft.com/office/drawing/2014/main" id="{038F640B-6090-41E2-A597-D27CDB25C926}"/>
              </a:ext>
            </a:extLst>
          </p:cNvPr>
          <p:cNvSpPr>
            <a:spLocks noGrp="1"/>
          </p:cNvSpPr>
          <p:nvPr>
            <p:ph idx="1"/>
          </p:nvPr>
        </p:nvSpPr>
        <p:spPr/>
        <p:txBody>
          <a:bodyPr/>
          <a:lstStyle/>
          <a:p>
            <a:endParaRPr lang="de-DE"/>
          </a:p>
        </p:txBody>
      </p:sp>
      <p:pic>
        <p:nvPicPr>
          <p:cNvPr id="13314" name="Picture 2" descr="Adaptation activity space. ">
            <a:extLst>
              <a:ext uri="{FF2B5EF4-FFF2-40B4-BE49-F238E27FC236}">
                <a16:creationId xmlns:a16="http://schemas.microsoft.com/office/drawing/2014/main" id="{FC1BCE30-D26D-4541-99F9-E3E3F13BFA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6129" y="1577810"/>
            <a:ext cx="9144000" cy="4657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00A625-045A-4EBC-A7EB-899C247692CE}"/>
              </a:ext>
            </a:extLst>
          </p:cNvPr>
          <p:cNvSpPr txBox="1"/>
          <p:nvPr/>
        </p:nvSpPr>
        <p:spPr>
          <a:xfrm>
            <a:off x="1021876" y="6180194"/>
            <a:ext cx="6097136" cy="369332"/>
          </a:xfrm>
          <a:prstGeom prst="rect">
            <a:avLst/>
          </a:prstGeom>
          <a:noFill/>
        </p:spPr>
        <p:txBody>
          <a:bodyPr wrap="square">
            <a:spAutoFit/>
          </a:bodyPr>
          <a:lstStyle/>
          <a:p>
            <a:r>
              <a:rPr lang="de-DE" b="0" i="0" dirty="0" err="1">
                <a:solidFill>
                  <a:srgbClr val="545454"/>
                </a:solidFill>
                <a:effectLst/>
                <a:latin typeface="Open Sans"/>
              </a:rPr>
              <a:t>Pelling</a:t>
            </a:r>
            <a:r>
              <a:rPr lang="de-DE" b="0" i="0" dirty="0">
                <a:solidFill>
                  <a:srgbClr val="545454"/>
                </a:solidFill>
                <a:effectLst/>
                <a:latin typeface="Open Sans"/>
              </a:rPr>
              <a:t> et al. 2015.</a:t>
            </a:r>
            <a:endParaRPr lang="de-DE" dirty="0"/>
          </a:p>
        </p:txBody>
      </p:sp>
      <p:sp>
        <p:nvSpPr>
          <p:cNvPr id="5" name="TextBox 4">
            <a:extLst>
              <a:ext uri="{FF2B5EF4-FFF2-40B4-BE49-F238E27FC236}">
                <a16:creationId xmlns:a16="http://schemas.microsoft.com/office/drawing/2014/main" id="{6A7ED772-F599-4202-BC83-DFB77466F1FA}"/>
              </a:ext>
            </a:extLst>
          </p:cNvPr>
          <p:cNvSpPr txBox="1"/>
          <p:nvPr/>
        </p:nvSpPr>
        <p:spPr>
          <a:xfrm>
            <a:off x="4871125" y="1692138"/>
            <a:ext cx="1829925" cy="646331"/>
          </a:xfrm>
          <a:prstGeom prst="rect">
            <a:avLst/>
          </a:prstGeom>
          <a:solidFill>
            <a:schemeClr val="bg1"/>
          </a:solidFill>
        </p:spPr>
        <p:txBody>
          <a:bodyPr wrap="square" rtlCol="0">
            <a:spAutoFit/>
          </a:bodyPr>
          <a:lstStyle/>
          <a:p>
            <a:pPr algn="ctr"/>
            <a:r>
              <a:rPr lang="ko-KR" altLang="de-DE" dirty="0"/>
              <a:t>개인 </a:t>
            </a:r>
            <a:endParaRPr lang="de-DE" altLang="ko-KR" dirty="0"/>
          </a:p>
          <a:p>
            <a:pPr algn="ctr"/>
            <a:r>
              <a:rPr lang="de-DE" altLang="ko-KR" dirty="0"/>
              <a:t>(</a:t>
            </a:r>
            <a:r>
              <a:rPr lang="ko-KR" altLang="de-DE" dirty="0"/>
              <a:t>가치와 정체성</a:t>
            </a:r>
            <a:r>
              <a:rPr lang="de-DE" altLang="ko-KR" dirty="0"/>
              <a:t>)</a:t>
            </a:r>
            <a:endParaRPr lang="de-DE" dirty="0"/>
          </a:p>
        </p:txBody>
      </p:sp>
      <p:sp>
        <p:nvSpPr>
          <p:cNvPr id="7" name="TextBox 6">
            <a:extLst>
              <a:ext uri="{FF2B5EF4-FFF2-40B4-BE49-F238E27FC236}">
                <a16:creationId xmlns:a16="http://schemas.microsoft.com/office/drawing/2014/main" id="{EDF9717B-4267-4047-9C2C-0FBC78AB74F3}"/>
              </a:ext>
            </a:extLst>
          </p:cNvPr>
          <p:cNvSpPr txBox="1"/>
          <p:nvPr/>
        </p:nvSpPr>
        <p:spPr>
          <a:xfrm>
            <a:off x="7925682" y="2447162"/>
            <a:ext cx="1828212" cy="756000"/>
          </a:xfrm>
          <a:prstGeom prst="rect">
            <a:avLst/>
          </a:prstGeom>
          <a:solidFill>
            <a:schemeClr val="bg1"/>
          </a:solidFill>
        </p:spPr>
        <p:txBody>
          <a:bodyPr wrap="square" rtlCol="0">
            <a:spAutoFit/>
          </a:bodyPr>
          <a:lstStyle/>
          <a:p>
            <a:pPr algn="ctr"/>
            <a:r>
              <a:rPr lang="ko-KR" altLang="de-DE" dirty="0"/>
              <a:t>기술</a:t>
            </a:r>
            <a:endParaRPr lang="de-DE" altLang="ko-KR" dirty="0"/>
          </a:p>
          <a:p>
            <a:pPr algn="ctr"/>
            <a:r>
              <a:rPr lang="de-DE" altLang="ko-KR" dirty="0"/>
              <a:t>(</a:t>
            </a:r>
            <a:r>
              <a:rPr lang="ko-KR" altLang="de-DE" dirty="0"/>
              <a:t>물질과 조직</a:t>
            </a:r>
            <a:r>
              <a:rPr lang="de-DE" altLang="ko-KR" dirty="0"/>
              <a:t>)</a:t>
            </a:r>
            <a:endParaRPr lang="de-DE" dirty="0"/>
          </a:p>
        </p:txBody>
      </p:sp>
      <p:sp>
        <p:nvSpPr>
          <p:cNvPr id="9" name="TextBox 8">
            <a:extLst>
              <a:ext uri="{FF2B5EF4-FFF2-40B4-BE49-F238E27FC236}">
                <a16:creationId xmlns:a16="http://schemas.microsoft.com/office/drawing/2014/main" id="{6C3ECA4B-C88C-4810-BD90-D65FDC551CCA}"/>
              </a:ext>
            </a:extLst>
          </p:cNvPr>
          <p:cNvSpPr txBox="1"/>
          <p:nvPr/>
        </p:nvSpPr>
        <p:spPr>
          <a:xfrm>
            <a:off x="8087448" y="3857581"/>
            <a:ext cx="1829925" cy="828000"/>
          </a:xfrm>
          <a:prstGeom prst="rect">
            <a:avLst/>
          </a:prstGeom>
          <a:solidFill>
            <a:schemeClr val="bg1"/>
          </a:solidFill>
        </p:spPr>
        <p:txBody>
          <a:bodyPr wrap="square" rtlCol="0">
            <a:spAutoFit/>
          </a:bodyPr>
          <a:lstStyle/>
          <a:p>
            <a:pPr algn="ctr"/>
            <a:r>
              <a:rPr lang="ko-KR" altLang="de-DE" dirty="0"/>
              <a:t>생계</a:t>
            </a:r>
            <a:endParaRPr lang="de-DE" altLang="ko-KR" dirty="0"/>
          </a:p>
          <a:p>
            <a:pPr algn="ctr"/>
            <a:r>
              <a:rPr lang="de-DE" altLang="ko-KR" dirty="0"/>
              <a:t>(</a:t>
            </a:r>
            <a:r>
              <a:rPr lang="ko-KR" altLang="de-DE" dirty="0"/>
              <a:t>생산과 노동</a:t>
            </a:r>
            <a:r>
              <a:rPr lang="de-DE" altLang="ko-KR" dirty="0"/>
              <a:t>)</a:t>
            </a:r>
            <a:endParaRPr lang="de-DE" dirty="0"/>
          </a:p>
        </p:txBody>
      </p:sp>
      <p:sp>
        <p:nvSpPr>
          <p:cNvPr id="11" name="TextBox 10">
            <a:extLst>
              <a:ext uri="{FF2B5EF4-FFF2-40B4-BE49-F238E27FC236}">
                <a16:creationId xmlns:a16="http://schemas.microsoft.com/office/drawing/2014/main" id="{25F4B807-C50C-4F28-A6D4-926A1C83584E}"/>
              </a:ext>
            </a:extLst>
          </p:cNvPr>
          <p:cNvSpPr txBox="1"/>
          <p:nvPr/>
        </p:nvSpPr>
        <p:spPr>
          <a:xfrm>
            <a:off x="7350469" y="5491766"/>
            <a:ext cx="1829925" cy="646331"/>
          </a:xfrm>
          <a:prstGeom prst="rect">
            <a:avLst/>
          </a:prstGeom>
          <a:solidFill>
            <a:schemeClr val="bg1"/>
          </a:solidFill>
        </p:spPr>
        <p:txBody>
          <a:bodyPr wrap="square" rtlCol="0">
            <a:spAutoFit/>
          </a:bodyPr>
          <a:lstStyle/>
          <a:p>
            <a:pPr algn="ctr"/>
            <a:r>
              <a:rPr lang="ko-KR" altLang="de-DE" dirty="0"/>
              <a:t>담론 </a:t>
            </a:r>
            <a:endParaRPr lang="de-DE" altLang="ko-KR" dirty="0"/>
          </a:p>
          <a:p>
            <a:pPr algn="ctr"/>
            <a:r>
              <a:rPr lang="de-DE" altLang="ko-KR" dirty="0"/>
              <a:t>(</a:t>
            </a:r>
            <a:r>
              <a:rPr lang="ko-KR" altLang="de-DE" dirty="0"/>
              <a:t>인기와 정책</a:t>
            </a:r>
            <a:r>
              <a:rPr lang="de-DE" altLang="ko-KR" dirty="0"/>
              <a:t>)</a:t>
            </a:r>
            <a:endParaRPr lang="de-DE" dirty="0"/>
          </a:p>
        </p:txBody>
      </p:sp>
      <p:sp>
        <p:nvSpPr>
          <p:cNvPr id="13" name="TextBox 12">
            <a:extLst>
              <a:ext uri="{FF2B5EF4-FFF2-40B4-BE49-F238E27FC236}">
                <a16:creationId xmlns:a16="http://schemas.microsoft.com/office/drawing/2014/main" id="{9E7E115B-702B-4210-8457-8D406670A865}"/>
              </a:ext>
            </a:extLst>
          </p:cNvPr>
          <p:cNvSpPr txBox="1"/>
          <p:nvPr/>
        </p:nvSpPr>
        <p:spPr>
          <a:xfrm>
            <a:off x="2955889" y="5471669"/>
            <a:ext cx="2127902" cy="646331"/>
          </a:xfrm>
          <a:prstGeom prst="rect">
            <a:avLst/>
          </a:prstGeom>
          <a:solidFill>
            <a:schemeClr val="bg1"/>
          </a:solidFill>
        </p:spPr>
        <p:txBody>
          <a:bodyPr wrap="square" rtlCol="0">
            <a:spAutoFit/>
          </a:bodyPr>
          <a:lstStyle/>
          <a:p>
            <a:pPr algn="ctr"/>
            <a:r>
              <a:rPr lang="ko-KR" altLang="de-DE" dirty="0"/>
              <a:t>행동 </a:t>
            </a:r>
            <a:endParaRPr lang="de-DE" altLang="ko-KR" dirty="0"/>
          </a:p>
          <a:p>
            <a:pPr algn="ctr"/>
            <a:r>
              <a:rPr lang="de-DE" altLang="ko-KR" dirty="0"/>
              <a:t>(</a:t>
            </a:r>
            <a:r>
              <a:rPr lang="ko-KR" altLang="de-DE" dirty="0"/>
              <a:t>실천과 일상</a:t>
            </a:r>
            <a:r>
              <a:rPr lang="de-DE" altLang="ko-KR" dirty="0"/>
              <a:t>)</a:t>
            </a:r>
            <a:endParaRPr lang="de-DE" dirty="0"/>
          </a:p>
        </p:txBody>
      </p:sp>
      <p:sp>
        <p:nvSpPr>
          <p:cNvPr id="15" name="TextBox 14">
            <a:extLst>
              <a:ext uri="{FF2B5EF4-FFF2-40B4-BE49-F238E27FC236}">
                <a16:creationId xmlns:a16="http://schemas.microsoft.com/office/drawing/2014/main" id="{5C12275E-427D-4BBB-A297-0712BFBE41BF}"/>
              </a:ext>
            </a:extLst>
          </p:cNvPr>
          <p:cNvSpPr txBox="1"/>
          <p:nvPr/>
        </p:nvSpPr>
        <p:spPr>
          <a:xfrm>
            <a:off x="1359664" y="4018778"/>
            <a:ext cx="1829925" cy="646331"/>
          </a:xfrm>
          <a:prstGeom prst="rect">
            <a:avLst/>
          </a:prstGeom>
          <a:solidFill>
            <a:schemeClr val="bg1"/>
          </a:solidFill>
        </p:spPr>
        <p:txBody>
          <a:bodyPr wrap="square" rtlCol="0">
            <a:spAutoFit/>
          </a:bodyPr>
          <a:lstStyle/>
          <a:p>
            <a:pPr algn="ctr"/>
            <a:r>
              <a:rPr lang="ko-KR" altLang="de-DE" dirty="0"/>
              <a:t>환경 </a:t>
            </a:r>
            <a:endParaRPr lang="de-DE" altLang="ko-KR" dirty="0"/>
          </a:p>
          <a:p>
            <a:pPr algn="ctr"/>
            <a:r>
              <a:rPr lang="de-DE" altLang="ko-KR" dirty="0"/>
              <a:t>(</a:t>
            </a:r>
            <a:r>
              <a:rPr lang="ko-KR" altLang="de-DE" dirty="0"/>
              <a:t>생물과 </a:t>
            </a:r>
            <a:r>
              <a:rPr lang="ko-KR" altLang="de-DE" dirty="0" err="1"/>
              <a:t>비생물</a:t>
            </a:r>
            <a:r>
              <a:rPr lang="de-DE" altLang="ko-KR" dirty="0"/>
              <a:t>)</a:t>
            </a:r>
            <a:endParaRPr lang="de-DE" dirty="0"/>
          </a:p>
        </p:txBody>
      </p:sp>
      <p:sp>
        <p:nvSpPr>
          <p:cNvPr id="17" name="TextBox 16">
            <a:extLst>
              <a:ext uri="{FF2B5EF4-FFF2-40B4-BE49-F238E27FC236}">
                <a16:creationId xmlns:a16="http://schemas.microsoft.com/office/drawing/2014/main" id="{837DE560-91F3-4B4F-A719-88479C22FE05}"/>
              </a:ext>
            </a:extLst>
          </p:cNvPr>
          <p:cNvSpPr txBox="1"/>
          <p:nvPr/>
        </p:nvSpPr>
        <p:spPr>
          <a:xfrm>
            <a:off x="1645704" y="2476466"/>
            <a:ext cx="1829925" cy="828000"/>
          </a:xfrm>
          <a:prstGeom prst="rect">
            <a:avLst/>
          </a:prstGeom>
          <a:solidFill>
            <a:schemeClr val="bg1"/>
          </a:solidFill>
        </p:spPr>
        <p:txBody>
          <a:bodyPr wrap="square" rtlCol="0">
            <a:spAutoFit/>
          </a:bodyPr>
          <a:lstStyle/>
          <a:p>
            <a:pPr algn="ctr"/>
            <a:r>
              <a:rPr lang="ko-KR" altLang="de-DE" dirty="0"/>
              <a:t>제도 </a:t>
            </a:r>
            <a:endParaRPr lang="de-DE" altLang="ko-KR" dirty="0"/>
          </a:p>
          <a:p>
            <a:pPr algn="ctr"/>
            <a:r>
              <a:rPr lang="de-DE" altLang="ko-KR" dirty="0"/>
              <a:t>(</a:t>
            </a:r>
            <a:r>
              <a:rPr lang="ko-KR" altLang="de-DE" dirty="0"/>
              <a:t>규제와 문화</a:t>
            </a:r>
            <a:r>
              <a:rPr lang="de-DE" altLang="ko-KR" dirty="0"/>
              <a:t>)</a:t>
            </a:r>
            <a:endParaRPr lang="de-DE" dirty="0"/>
          </a:p>
        </p:txBody>
      </p:sp>
    </p:spTree>
    <p:extLst>
      <p:ext uri="{BB962C8B-B14F-4D97-AF65-F5344CB8AC3E}">
        <p14:creationId xmlns:p14="http://schemas.microsoft.com/office/powerpoint/2010/main" val="232285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4129EA-A6C4-4DF5-9947-9B74339D2CD4}"/>
              </a:ext>
            </a:extLst>
          </p:cNvPr>
          <p:cNvSpPr>
            <a:spLocks noGrp="1"/>
          </p:cNvSpPr>
          <p:nvPr>
            <p:ph type="title"/>
          </p:nvPr>
        </p:nvSpPr>
        <p:spPr/>
        <p:txBody>
          <a:bodyPr/>
          <a:lstStyle/>
          <a:p>
            <a:r>
              <a:rPr lang="ko-KR" altLang="de-DE" dirty="0"/>
              <a:t>적응의 분야</a:t>
            </a:r>
            <a:endParaRPr lang="de-DE" dirty="0"/>
          </a:p>
        </p:txBody>
      </p:sp>
      <p:sp>
        <p:nvSpPr>
          <p:cNvPr id="3" name="내용 개체 틀 2">
            <a:extLst>
              <a:ext uri="{FF2B5EF4-FFF2-40B4-BE49-F238E27FC236}">
                <a16:creationId xmlns:a16="http://schemas.microsoft.com/office/drawing/2014/main" id="{41D9F459-D8E0-46D7-9D2C-BB07C7B93837}"/>
              </a:ext>
            </a:extLst>
          </p:cNvPr>
          <p:cNvSpPr>
            <a:spLocks noGrp="1"/>
          </p:cNvSpPr>
          <p:nvPr>
            <p:ph idx="1"/>
          </p:nvPr>
        </p:nvSpPr>
        <p:spPr/>
        <p:txBody>
          <a:bodyPr numCol="2">
            <a:noAutofit/>
          </a:bodyPr>
          <a:lstStyle/>
          <a:p>
            <a:pPr algn="l">
              <a:buFont typeface="Arial" panose="020B0604020202020204" pitchFamily="34" charset="0"/>
              <a:buChar char="•"/>
            </a:pPr>
            <a:r>
              <a:rPr lang="ko-KR" altLang="de-DE" sz="2800" b="0" i="0" u="none" strike="noStrike" cap="all" dirty="0">
                <a:effectLst/>
                <a:latin typeface="OpenSansM"/>
              </a:rPr>
              <a:t>농업</a:t>
            </a:r>
            <a:endParaRPr lang="de-DE" altLang="ko-KR" sz="2800" cap="all" dirty="0">
              <a:latin typeface="OpenSansM"/>
            </a:endParaRPr>
          </a:p>
          <a:p>
            <a:pPr algn="l">
              <a:buFont typeface="Arial" panose="020B0604020202020204" pitchFamily="34" charset="0"/>
              <a:buChar char="•"/>
            </a:pPr>
            <a:r>
              <a:rPr lang="ko-KR" altLang="de-DE" sz="2800" b="0" i="0" u="none" strike="noStrike" cap="all" dirty="0">
                <a:effectLst/>
                <a:latin typeface="OpenSansM"/>
              </a:rPr>
              <a:t>생물다양성</a:t>
            </a:r>
            <a:endParaRPr lang="de-DE" altLang="ko-KR" sz="2800" b="0" i="0" u="none" strike="noStrike" cap="all" dirty="0">
              <a:effectLst/>
              <a:latin typeface="OpenSansM"/>
            </a:endParaRPr>
          </a:p>
          <a:p>
            <a:pPr algn="l">
              <a:buFont typeface="Arial" panose="020B0604020202020204" pitchFamily="34" charset="0"/>
              <a:buChar char="•"/>
            </a:pPr>
            <a:r>
              <a:rPr lang="ko-KR" altLang="de-DE" sz="2800" cap="all" dirty="0">
                <a:latin typeface="OpenSansM"/>
              </a:rPr>
              <a:t>건축</a:t>
            </a:r>
            <a:endParaRPr lang="de-DE" altLang="ko-KR" sz="2800" cap="all" dirty="0">
              <a:latin typeface="OpenSansM"/>
            </a:endParaRPr>
          </a:p>
          <a:p>
            <a:pPr algn="l">
              <a:buFont typeface="Arial" panose="020B0604020202020204" pitchFamily="34" charset="0"/>
              <a:buChar char="•"/>
            </a:pPr>
            <a:r>
              <a:rPr lang="ko-KR" altLang="de-DE" sz="2800" b="0" i="0" u="none" strike="noStrike" cap="all" dirty="0">
                <a:effectLst/>
                <a:latin typeface="OpenSansM"/>
              </a:rPr>
              <a:t>해변</a:t>
            </a:r>
            <a:endParaRPr lang="de-DE" altLang="ko-KR" sz="2800" b="0" i="0" u="none" strike="noStrike" cap="all" dirty="0">
              <a:effectLst/>
              <a:latin typeface="OpenSansM"/>
            </a:endParaRPr>
          </a:p>
          <a:p>
            <a:pPr algn="l">
              <a:buFont typeface="Arial" panose="020B0604020202020204" pitchFamily="34" charset="0"/>
              <a:buChar char="•"/>
            </a:pPr>
            <a:r>
              <a:rPr lang="ko-KR" altLang="de-DE" sz="2800" cap="all" dirty="0">
                <a:latin typeface="OpenSansM"/>
              </a:rPr>
              <a:t>재해 예방</a:t>
            </a:r>
            <a:endParaRPr lang="de-DE" altLang="ko-KR" sz="2800" cap="all" dirty="0">
              <a:latin typeface="OpenSansM"/>
            </a:endParaRPr>
          </a:p>
          <a:p>
            <a:pPr algn="l">
              <a:buFont typeface="Arial" panose="020B0604020202020204" pitchFamily="34" charset="0"/>
              <a:buChar char="•"/>
            </a:pPr>
            <a:r>
              <a:rPr lang="ko-KR" altLang="de-DE" sz="2800" b="0" i="0" u="none" strike="noStrike" cap="all" dirty="0">
                <a:effectLst/>
                <a:latin typeface="OpenSansM"/>
              </a:rPr>
              <a:t>에너지</a:t>
            </a:r>
            <a:endParaRPr lang="de-DE" altLang="ko-KR" sz="2800" b="0" i="0" u="none" strike="noStrike" cap="all" dirty="0">
              <a:effectLst/>
              <a:latin typeface="OpenSansM"/>
            </a:endParaRPr>
          </a:p>
          <a:p>
            <a:pPr algn="l">
              <a:buFont typeface="Arial" panose="020B0604020202020204" pitchFamily="34" charset="0"/>
              <a:buChar char="•"/>
            </a:pPr>
            <a:r>
              <a:rPr lang="ko-KR" altLang="de-DE" sz="2800" cap="all" dirty="0">
                <a:latin typeface="OpenSansM"/>
              </a:rPr>
              <a:t>금융</a:t>
            </a:r>
            <a:endParaRPr lang="de-DE" altLang="ko-KR" sz="2800" cap="all" dirty="0">
              <a:latin typeface="OpenSansM"/>
            </a:endParaRPr>
          </a:p>
          <a:p>
            <a:pPr algn="l">
              <a:buFont typeface="Arial" panose="020B0604020202020204" pitchFamily="34" charset="0"/>
              <a:buChar char="•"/>
            </a:pPr>
            <a:r>
              <a:rPr lang="ko-KR" altLang="de-DE" sz="2800" cap="all" dirty="0">
                <a:latin typeface="OpenSansM"/>
              </a:rPr>
              <a:t>임업</a:t>
            </a:r>
            <a:endParaRPr lang="de-DE" altLang="ko-KR" sz="2800" cap="all" dirty="0">
              <a:latin typeface="OpenSansM"/>
              <a:hlinkClick r:id="rId2">
                <a:extLst>
                  <a:ext uri="{A12FA001-AC4F-418D-AE19-62706E023703}">
                    <ahyp:hlinkClr xmlns:ahyp="http://schemas.microsoft.com/office/drawing/2018/hyperlinkcolor" xmlns="" val="tx"/>
                  </a:ext>
                </a:extLst>
              </a:hlinkClick>
            </a:endParaRPr>
          </a:p>
          <a:p>
            <a:pPr algn="l">
              <a:buFont typeface="Arial" panose="020B0604020202020204" pitchFamily="34" charset="0"/>
              <a:buChar char="•"/>
            </a:pPr>
            <a:r>
              <a:rPr lang="ko-KR" altLang="de-DE" sz="2800" b="0" i="0" u="none" strike="noStrike" dirty="0">
                <a:effectLst/>
                <a:latin typeface="OpenSansR"/>
              </a:rPr>
              <a:t>보건</a:t>
            </a:r>
            <a:endParaRPr lang="de-DE" altLang="ko-KR" sz="2800" b="0" i="0" u="none" strike="noStrike" dirty="0">
              <a:effectLst/>
              <a:latin typeface="OpenSansR"/>
            </a:endParaRPr>
          </a:p>
          <a:p>
            <a:pPr algn="l">
              <a:buFont typeface="Arial" panose="020B0604020202020204" pitchFamily="34" charset="0"/>
              <a:buChar char="•"/>
            </a:pPr>
            <a:r>
              <a:rPr lang="ko-KR" altLang="de-DE" sz="2800" dirty="0">
                <a:latin typeface="OpenSansR"/>
              </a:rPr>
              <a:t>해양 및 수산업</a:t>
            </a:r>
            <a:endParaRPr lang="de-DE" altLang="ko-KR" sz="2800" dirty="0">
              <a:latin typeface="OpenSansR"/>
            </a:endParaRPr>
          </a:p>
          <a:p>
            <a:pPr algn="l">
              <a:buFont typeface="Arial" panose="020B0604020202020204" pitchFamily="34" charset="0"/>
              <a:buChar char="•"/>
            </a:pPr>
            <a:r>
              <a:rPr lang="ko-KR" altLang="de-DE" sz="2800" b="0" i="0" u="none" strike="noStrike" dirty="0">
                <a:effectLst/>
                <a:latin typeface="OpenSansR"/>
              </a:rPr>
              <a:t>교통</a:t>
            </a:r>
            <a:endParaRPr lang="de-DE" altLang="ko-KR" sz="2800" b="0" i="0" u="none" strike="noStrike" dirty="0">
              <a:effectLst/>
              <a:latin typeface="OpenSansR"/>
            </a:endParaRPr>
          </a:p>
          <a:p>
            <a:pPr algn="l">
              <a:buFont typeface="Arial" panose="020B0604020202020204" pitchFamily="34" charset="0"/>
              <a:buChar char="•"/>
            </a:pPr>
            <a:r>
              <a:rPr lang="ko-KR" altLang="de-DE" sz="2800" dirty="0">
                <a:latin typeface="OpenSansR"/>
              </a:rPr>
              <a:t>도시계획</a:t>
            </a:r>
            <a:endParaRPr lang="de-DE" altLang="ko-KR" sz="2800" dirty="0">
              <a:latin typeface="OpenSansR"/>
            </a:endParaRPr>
          </a:p>
          <a:p>
            <a:pPr algn="l">
              <a:buFont typeface="Arial" panose="020B0604020202020204" pitchFamily="34" charset="0"/>
              <a:buChar char="•"/>
            </a:pPr>
            <a:r>
              <a:rPr lang="ko-KR" altLang="de-DE" sz="2800" b="0" i="0" u="none" strike="noStrike" dirty="0">
                <a:effectLst/>
                <a:latin typeface="OpenSansR"/>
              </a:rPr>
              <a:t>물 관리</a:t>
            </a:r>
            <a:endParaRPr lang="de-DE" altLang="ko-KR" sz="2800" b="0" i="0" u="none" strike="noStrike" dirty="0">
              <a:effectLst/>
              <a:latin typeface="OpenSansR"/>
            </a:endParaRPr>
          </a:p>
          <a:p>
            <a:pPr marL="45720" indent="0" algn="l">
              <a:buNone/>
            </a:pPr>
            <a:r>
              <a:rPr lang="de-DE" sz="2800" dirty="0">
                <a:latin typeface="OpenSansR"/>
              </a:rPr>
              <a:t>…</a:t>
            </a:r>
            <a:endParaRPr lang="de-DE" sz="4400" dirty="0"/>
          </a:p>
        </p:txBody>
      </p:sp>
    </p:spTree>
    <p:extLst>
      <p:ext uri="{BB962C8B-B14F-4D97-AF65-F5344CB8AC3E}">
        <p14:creationId xmlns:p14="http://schemas.microsoft.com/office/powerpoint/2010/main" val="454979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a:extLst>
              <a:ext uri="{FF2B5EF4-FFF2-40B4-BE49-F238E27FC236}">
                <a16:creationId xmlns:a16="http://schemas.microsoft.com/office/drawing/2014/main" id="{D998ACE4-76FD-4CA0-A12E-51BFD42E89B8}"/>
              </a:ext>
            </a:extLst>
          </p:cNvPr>
          <p:cNvGraphicFramePr>
            <a:graphicFrameLocks noGrp="1"/>
          </p:cNvGraphicFramePr>
          <p:nvPr/>
        </p:nvGraphicFramePr>
        <p:xfrm>
          <a:off x="228706" y="1557225"/>
          <a:ext cx="11734588" cy="4895732"/>
        </p:xfrm>
        <a:graphic>
          <a:graphicData uri="http://schemas.openxmlformats.org/drawingml/2006/table">
            <a:tbl>
              <a:tblPr firstRow="1" firstCol="1" bandRow="1">
                <a:tableStyleId>{21E4AEA4-8DFA-4A89-87EB-49C32662AFE0}</a:tableStyleId>
              </a:tblPr>
              <a:tblGrid>
                <a:gridCol w="1835779">
                  <a:extLst>
                    <a:ext uri="{9D8B030D-6E8A-4147-A177-3AD203B41FA5}">
                      <a16:colId xmlns:a16="http://schemas.microsoft.com/office/drawing/2014/main" val="1629015718"/>
                    </a:ext>
                  </a:extLst>
                </a:gridCol>
                <a:gridCol w="3299603">
                  <a:extLst>
                    <a:ext uri="{9D8B030D-6E8A-4147-A177-3AD203B41FA5}">
                      <a16:colId xmlns:a16="http://schemas.microsoft.com/office/drawing/2014/main" val="2695439273"/>
                    </a:ext>
                  </a:extLst>
                </a:gridCol>
                <a:gridCol w="3299603">
                  <a:extLst>
                    <a:ext uri="{9D8B030D-6E8A-4147-A177-3AD203B41FA5}">
                      <a16:colId xmlns:a16="http://schemas.microsoft.com/office/drawing/2014/main" val="902523409"/>
                    </a:ext>
                  </a:extLst>
                </a:gridCol>
                <a:gridCol w="3299603">
                  <a:extLst>
                    <a:ext uri="{9D8B030D-6E8A-4147-A177-3AD203B41FA5}">
                      <a16:colId xmlns:a16="http://schemas.microsoft.com/office/drawing/2014/main" val="2022831298"/>
                    </a:ext>
                  </a:extLst>
                </a:gridCol>
              </a:tblGrid>
              <a:tr h="490411">
                <a:tc>
                  <a:txBody>
                    <a:bodyPr/>
                    <a:lstStyle/>
                    <a:p>
                      <a:pPr algn="l" latinLnBrk="0">
                        <a:lnSpc>
                          <a:spcPct val="100000"/>
                        </a:lnSpc>
                        <a:spcBef>
                          <a:spcPts val="0"/>
                        </a:spcBef>
                        <a:spcAft>
                          <a:spcPts val="0"/>
                        </a:spcAft>
                      </a:pPr>
                      <a:r>
                        <a:rPr lang="en-GB" sz="2000" kern="100" dirty="0">
                          <a:effectLst/>
                          <a:latin typeface="+mj-ea"/>
                          <a:ea typeface="+mj-ea"/>
                        </a:rPr>
                        <a:t> </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저항</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변천</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전환</a:t>
                      </a:r>
                      <a:endParaRPr lang="de-DE" sz="2000" kern="100" dirty="0">
                        <a:solidFill>
                          <a:srgbClr val="000000"/>
                        </a:solidFill>
                        <a:effectLst/>
                        <a:latin typeface="+mj-ea"/>
                        <a:ea typeface="+mj-ea"/>
                        <a:cs typeface="Arial" panose="020B0604020202020204" pitchFamily="34" charset="0"/>
                      </a:endParaRPr>
                    </a:p>
                  </a:txBody>
                  <a:tcPr marL="66961" marR="66961" marT="0" marB="0"/>
                </a:tc>
                <a:extLst>
                  <a:ext uri="{0D108BD9-81ED-4DB2-BD59-A6C34878D82A}">
                    <a16:rowId xmlns:a16="http://schemas.microsoft.com/office/drawing/2014/main" val="4187698156"/>
                  </a:ext>
                </a:extLst>
              </a:tr>
              <a:tr h="866103">
                <a:tc>
                  <a:txBody>
                    <a:bodyPr/>
                    <a:lstStyle/>
                    <a:p>
                      <a:pPr algn="l" latinLnBrk="0">
                        <a:lnSpc>
                          <a:spcPct val="100000"/>
                        </a:lnSpc>
                        <a:spcBef>
                          <a:spcPts val="0"/>
                        </a:spcBef>
                        <a:spcAft>
                          <a:spcPts val="0"/>
                        </a:spcAft>
                      </a:pPr>
                      <a:r>
                        <a:rPr lang="ko-KR" altLang="de-DE" sz="2000" kern="100" dirty="0">
                          <a:solidFill>
                            <a:schemeClr val="bg1"/>
                          </a:solidFill>
                          <a:effectLst/>
                          <a:latin typeface="+mj-ea"/>
                          <a:ea typeface="+mj-ea"/>
                        </a:rPr>
                        <a:t>변화의 정도</a:t>
                      </a:r>
                      <a:endParaRPr lang="de-DE" sz="2000" kern="100" dirty="0">
                        <a:solidFill>
                          <a:schemeClr val="bg1"/>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가장 소극적</a:t>
                      </a:r>
                      <a:r>
                        <a:rPr lang="de-DE" altLang="ko-KR" sz="2000" kern="100" dirty="0">
                          <a:effectLst/>
                          <a:latin typeface="+mj-ea"/>
                          <a:ea typeface="+mj-ea"/>
                        </a:rPr>
                        <a:t>, </a:t>
                      </a:r>
                      <a:r>
                        <a:rPr lang="ko-KR" altLang="de-DE" sz="2000" kern="100" dirty="0">
                          <a:effectLst/>
                          <a:latin typeface="+mj-ea"/>
                          <a:ea typeface="+mj-ea"/>
                        </a:rPr>
                        <a:t>최소한의 변화</a:t>
                      </a:r>
                      <a:r>
                        <a:rPr lang="de-DE" altLang="ko-KR" sz="2000" kern="100" dirty="0">
                          <a:effectLst/>
                          <a:latin typeface="+mj-ea"/>
                          <a:ea typeface="+mj-ea"/>
                        </a:rPr>
                        <a:t>, </a:t>
                      </a:r>
                      <a:r>
                        <a:rPr lang="ko-KR" altLang="de-DE" sz="2000" kern="100" dirty="0">
                          <a:effectLst/>
                          <a:latin typeface="+mj-ea"/>
                          <a:ea typeface="+mj-ea"/>
                        </a:rPr>
                        <a:t>가장 느린 변화</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점진적인 변화</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가장 근본적이고 급진적인 변화</a:t>
                      </a:r>
                      <a:endParaRPr lang="de-DE" sz="2000" kern="100" dirty="0">
                        <a:solidFill>
                          <a:srgbClr val="000000"/>
                        </a:solidFill>
                        <a:effectLst/>
                        <a:latin typeface="+mj-ea"/>
                        <a:ea typeface="+mj-ea"/>
                        <a:cs typeface="Arial" panose="020B0604020202020204" pitchFamily="34" charset="0"/>
                      </a:endParaRPr>
                    </a:p>
                  </a:txBody>
                  <a:tcPr marL="66961" marR="66961" marT="0" marB="0"/>
                </a:tc>
                <a:extLst>
                  <a:ext uri="{0D108BD9-81ED-4DB2-BD59-A6C34878D82A}">
                    <a16:rowId xmlns:a16="http://schemas.microsoft.com/office/drawing/2014/main" val="3268280658"/>
                  </a:ext>
                </a:extLst>
              </a:tr>
              <a:tr h="1312515">
                <a:tc>
                  <a:txBody>
                    <a:bodyPr/>
                    <a:lstStyle/>
                    <a:p>
                      <a:pPr algn="l" latinLnBrk="0">
                        <a:lnSpc>
                          <a:spcPct val="100000"/>
                        </a:lnSpc>
                        <a:spcBef>
                          <a:spcPts val="0"/>
                        </a:spcBef>
                        <a:spcAft>
                          <a:spcPts val="0"/>
                        </a:spcAft>
                      </a:pPr>
                      <a:r>
                        <a:rPr lang="ko-KR" altLang="de-DE" sz="2000" kern="100" dirty="0">
                          <a:solidFill>
                            <a:schemeClr val="bg1"/>
                          </a:solidFill>
                          <a:effectLst/>
                          <a:latin typeface="+mj-ea"/>
                          <a:ea typeface="+mj-ea"/>
                        </a:rPr>
                        <a:t>권력 관계</a:t>
                      </a:r>
                      <a:endParaRPr lang="de-DE" sz="2000" kern="100" dirty="0">
                        <a:solidFill>
                          <a:schemeClr val="bg1"/>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현상 유지</a:t>
                      </a:r>
                      <a:r>
                        <a:rPr lang="de-DE" altLang="ko-KR" sz="2000" kern="100" dirty="0">
                          <a:effectLst/>
                          <a:latin typeface="+mj-ea"/>
                          <a:ea typeface="+mj-ea"/>
                        </a:rPr>
                        <a:t>, </a:t>
                      </a:r>
                      <a:r>
                        <a:rPr lang="ko-KR" altLang="de-DE" sz="2000" kern="100" dirty="0">
                          <a:effectLst/>
                          <a:latin typeface="+mj-ea"/>
                          <a:ea typeface="+mj-ea"/>
                        </a:rPr>
                        <a:t>정치적 변화 없음</a:t>
                      </a:r>
                      <a:r>
                        <a:rPr lang="de-DE" altLang="ko-KR" sz="2000" kern="100" dirty="0">
                          <a:effectLst/>
                          <a:latin typeface="+mj-ea"/>
                          <a:ea typeface="+mj-ea"/>
                        </a:rPr>
                        <a:t>, </a:t>
                      </a:r>
                      <a:r>
                        <a:rPr lang="ko-KR" altLang="de-DE" sz="2000" kern="100" dirty="0">
                          <a:effectLst/>
                          <a:latin typeface="+mj-ea"/>
                          <a:ea typeface="+mj-ea"/>
                        </a:rPr>
                        <a:t>엘리트주의</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체제 내 변화 모색</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현 정치경제 체제를 넘어선 권력 관계 변화 모색</a:t>
                      </a:r>
                      <a:endParaRPr lang="de-DE" sz="2000" kern="100" dirty="0">
                        <a:solidFill>
                          <a:srgbClr val="000000"/>
                        </a:solidFill>
                        <a:effectLst/>
                        <a:latin typeface="+mj-ea"/>
                        <a:ea typeface="+mj-ea"/>
                        <a:cs typeface="Arial" panose="020B0604020202020204" pitchFamily="34" charset="0"/>
                      </a:endParaRPr>
                    </a:p>
                  </a:txBody>
                  <a:tcPr marL="66961" marR="66961" marT="0" marB="0"/>
                </a:tc>
                <a:extLst>
                  <a:ext uri="{0D108BD9-81ED-4DB2-BD59-A6C34878D82A}">
                    <a16:rowId xmlns:a16="http://schemas.microsoft.com/office/drawing/2014/main" val="3403705865"/>
                  </a:ext>
                </a:extLst>
              </a:tr>
              <a:tr h="914188">
                <a:tc>
                  <a:txBody>
                    <a:bodyPr/>
                    <a:lstStyle/>
                    <a:p>
                      <a:pPr algn="l" latinLnBrk="0">
                        <a:lnSpc>
                          <a:spcPct val="100000"/>
                        </a:lnSpc>
                        <a:spcBef>
                          <a:spcPts val="0"/>
                        </a:spcBef>
                        <a:spcAft>
                          <a:spcPts val="0"/>
                        </a:spcAft>
                      </a:pPr>
                      <a:r>
                        <a:rPr lang="ko-KR" altLang="de-DE" sz="2000" kern="100" dirty="0">
                          <a:solidFill>
                            <a:schemeClr val="bg1"/>
                          </a:solidFill>
                          <a:effectLst/>
                          <a:latin typeface="+mj-ea"/>
                          <a:ea typeface="+mj-ea"/>
                        </a:rPr>
                        <a:t>장점</a:t>
                      </a:r>
                      <a:endParaRPr lang="de-DE" sz="2000" kern="100" dirty="0">
                        <a:solidFill>
                          <a:schemeClr val="bg1"/>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안정적</a:t>
                      </a:r>
                      <a:r>
                        <a:rPr lang="de-DE" altLang="ko-KR" sz="2000" kern="100" dirty="0">
                          <a:effectLst/>
                          <a:latin typeface="+mj-ea"/>
                          <a:ea typeface="+mj-ea"/>
                        </a:rPr>
                        <a:t>, </a:t>
                      </a:r>
                      <a:r>
                        <a:rPr lang="ko-KR" altLang="de-DE" sz="2000" kern="100" dirty="0">
                          <a:effectLst/>
                          <a:latin typeface="+mj-ea"/>
                          <a:ea typeface="+mj-ea"/>
                        </a:rPr>
                        <a:t>이행이 쉽다</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정책 결정자들이 선호</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가장 유연한 대응</a:t>
                      </a:r>
                      <a:r>
                        <a:rPr lang="de-DE" altLang="ko-KR" sz="2000" kern="100" dirty="0">
                          <a:effectLst/>
                          <a:latin typeface="+mj-ea"/>
                          <a:ea typeface="+mj-ea"/>
                        </a:rPr>
                        <a:t>, </a:t>
                      </a:r>
                      <a:r>
                        <a:rPr lang="ko-KR" altLang="de-DE" sz="2000" kern="100" dirty="0">
                          <a:effectLst/>
                          <a:latin typeface="+mj-ea"/>
                          <a:ea typeface="+mj-ea"/>
                        </a:rPr>
                        <a:t>예상치 못한 위협도 대처</a:t>
                      </a:r>
                      <a:endParaRPr lang="de-DE" sz="2000" kern="100" dirty="0">
                        <a:solidFill>
                          <a:srgbClr val="000000"/>
                        </a:solidFill>
                        <a:effectLst/>
                        <a:latin typeface="+mj-ea"/>
                        <a:ea typeface="+mj-ea"/>
                        <a:cs typeface="Arial" panose="020B0604020202020204" pitchFamily="34" charset="0"/>
                      </a:endParaRPr>
                    </a:p>
                  </a:txBody>
                  <a:tcPr marL="66961" marR="66961" marT="0" marB="0"/>
                </a:tc>
                <a:extLst>
                  <a:ext uri="{0D108BD9-81ED-4DB2-BD59-A6C34878D82A}">
                    <a16:rowId xmlns:a16="http://schemas.microsoft.com/office/drawing/2014/main" val="628091700"/>
                  </a:ext>
                </a:extLst>
              </a:tr>
              <a:tr h="1312515">
                <a:tc>
                  <a:txBody>
                    <a:bodyPr/>
                    <a:lstStyle/>
                    <a:p>
                      <a:pPr algn="l" latinLnBrk="0">
                        <a:lnSpc>
                          <a:spcPct val="100000"/>
                        </a:lnSpc>
                        <a:spcBef>
                          <a:spcPts val="0"/>
                        </a:spcBef>
                        <a:spcAft>
                          <a:spcPts val="0"/>
                        </a:spcAft>
                      </a:pPr>
                      <a:r>
                        <a:rPr lang="ko-KR" altLang="de-DE" sz="2000" kern="100" dirty="0">
                          <a:solidFill>
                            <a:schemeClr val="bg1"/>
                          </a:solidFill>
                          <a:effectLst/>
                          <a:latin typeface="+mj-ea"/>
                          <a:ea typeface="+mj-ea"/>
                        </a:rPr>
                        <a:t>단점</a:t>
                      </a:r>
                      <a:endParaRPr lang="de-DE" sz="2000" kern="100" dirty="0">
                        <a:solidFill>
                          <a:schemeClr val="bg1"/>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유연치 못하다</a:t>
                      </a:r>
                      <a:r>
                        <a:rPr lang="de-DE" altLang="ko-KR" sz="2000" kern="100" dirty="0">
                          <a:effectLst/>
                          <a:latin typeface="+mj-ea"/>
                          <a:ea typeface="+mj-ea"/>
                        </a:rPr>
                        <a:t>, </a:t>
                      </a:r>
                      <a:r>
                        <a:rPr lang="ko-KR" altLang="de-DE" sz="2000" kern="100" dirty="0">
                          <a:effectLst/>
                          <a:latin typeface="+mj-ea"/>
                          <a:ea typeface="+mj-ea"/>
                        </a:rPr>
                        <a:t>장기적으로 </a:t>
                      </a:r>
                      <a:r>
                        <a:rPr lang="ko-KR" altLang="de-DE" sz="2000" kern="100" dirty="0" err="1">
                          <a:effectLst/>
                          <a:latin typeface="+mj-ea"/>
                          <a:ea typeface="+mj-ea"/>
                        </a:rPr>
                        <a:t>지속가능하지</a:t>
                      </a:r>
                      <a:r>
                        <a:rPr lang="ko-KR" altLang="de-DE" sz="2000" kern="100" dirty="0">
                          <a:effectLst/>
                          <a:latin typeface="+mj-ea"/>
                          <a:ea typeface="+mj-ea"/>
                        </a:rPr>
                        <a:t> 못하다</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부분적 변화를 추구하다 근본적인 변화 놓칠 수도</a:t>
                      </a:r>
                      <a:endParaRPr lang="de-DE" sz="2000" kern="100" dirty="0">
                        <a:solidFill>
                          <a:srgbClr val="000000"/>
                        </a:solidFill>
                        <a:effectLst/>
                        <a:latin typeface="+mj-ea"/>
                        <a:ea typeface="+mj-ea"/>
                        <a:cs typeface="Arial" panose="020B0604020202020204" pitchFamily="34" charset="0"/>
                      </a:endParaRPr>
                    </a:p>
                  </a:txBody>
                  <a:tcPr marL="66961" marR="66961" marT="0" marB="0"/>
                </a:tc>
                <a:tc>
                  <a:txBody>
                    <a:bodyPr/>
                    <a:lstStyle/>
                    <a:p>
                      <a:pPr algn="l" latinLnBrk="0">
                        <a:lnSpc>
                          <a:spcPct val="100000"/>
                        </a:lnSpc>
                        <a:spcBef>
                          <a:spcPts val="0"/>
                        </a:spcBef>
                        <a:spcAft>
                          <a:spcPts val="0"/>
                        </a:spcAft>
                      </a:pPr>
                      <a:r>
                        <a:rPr lang="ko-KR" altLang="de-DE" sz="2000" kern="100" dirty="0">
                          <a:effectLst/>
                          <a:latin typeface="+mj-ea"/>
                          <a:ea typeface="+mj-ea"/>
                        </a:rPr>
                        <a:t>잘못된 적응 가능성</a:t>
                      </a:r>
                      <a:r>
                        <a:rPr lang="de-DE" altLang="ko-KR" sz="2000" kern="100" dirty="0">
                          <a:effectLst/>
                          <a:latin typeface="+mj-ea"/>
                          <a:ea typeface="+mj-ea"/>
                        </a:rPr>
                        <a:t>, </a:t>
                      </a:r>
                      <a:r>
                        <a:rPr lang="ko-KR" altLang="de-DE" sz="2000" kern="100" dirty="0">
                          <a:effectLst/>
                          <a:latin typeface="+mj-ea"/>
                          <a:ea typeface="+mj-ea"/>
                        </a:rPr>
                        <a:t>사회 내 관성으로 이행 어려울 수도</a:t>
                      </a:r>
                      <a:endParaRPr lang="de-DE" sz="2000" kern="100" dirty="0">
                        <a:solidFill>
                          <a:srgbClr val="000000"/>
                        </a:solidFill>
                        <a:effectLst/>
                        <a:latin typeface="+mj-ea"/>
                        <a:ea typeface="+mj-ea"/>
                        <a:cs typeface="Arial" panose="020B0604020202020204" pitchFamily="34" charset="0"/>
                      </a:endParaRPr>
                    </a:p>
                  </a:txBody>
                  <a:tcPr marL="66961" marR="66961" marT="0" marB="0"/>
                </a:tc>
                <a:extLst>
                  <a:ext uri="{0D108BD9-81ED-4DB2-BD59-A6C34878D82A}">
                    <a16:rowId xmlns:a16="http://schemas.microsoft.com/office/drawing/2014/main" val="1676887374"/>
                  </a:ext>
                </a:extLst>
              </a:tr>
            </a:tbl>
          </a:graphicData>
        </a:graphic>
      </p:graphicFrame>
      <p:sp>
        <p:nvSpPr>
          <p:cNvPr id="3" name="TextBox 2">
            <a:extLst>
              <a:ext uri="{FF2B5EF4-FFF2-40B4-BE49-F238E27FC236}">
                <a16:creationId xmlns:a16="http://schemas.microsoft.com/office/drawing/2014/main" id="{000D7D9B-1F7B-4942-A866-B27DB7DABFDE}"/>
              </a:ext>
            </a:extLst>
          </p:cNvPr>
          <p:cNvSpPr txBox="1"/>
          <p:nvPr/>
        </p:nvSpPr>
        <p:spPr>
          <a:xfrm>
            <a:off x="2712407" y="918648"/>
            <a:ext cx="7487099" cy="456429"/>
          </a:xfrm>
          <a:prstGeom prst="rect">
            <a:avLst/>
          </a:prstGeom>
          <a:noFill/>
        </p:spPr>
        <p:txBody>
          <a:bodyPr wrap="square" rtlCol="0">
            <a:spAutoFit/>
          </a:bodyPr>
          <a:lstStyle/>
          <a:p>
            <a:pPr algn="just" latinLnBrk="1">
              <a:lnSpc>
                <a:spcPct val="150000"/>
              </a:lnSpc>
              <a:spcBef>
                <a:spcPts val="1200"/>
              </a:spcBef>
              <a:spcAft>
                <a:spcPts val="1200"/>
              </a:spcAft>
            </a:pPr>
            <a:r>
              <a:rPr lang="en-GB" b="1" kern="100" dirty="0">
                <a:solidFill>
                  <a:schemeClr val="bg1"/>
                </a:solidFill>
                <a:latin typeface="Arial" panose="020B0604020202020204" pitchFamily="34" charset="0"/>
                <a:ea typeface="Times New Roman" panose="02020603050405020304" pitchFamily="18" charset="0"/>
                <a:cs typeface="Arial" panose="020B0604020202020204" pitchFamily="34" charset="0"/>
              </a:rPr>
              <a:t>Adaptation types by the degree of change (based on Pelling 2011)</a:t>
            </a:r>
            <a:endParaRPr lang="de-DE" b="1" kern="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슬라이드 번호 개체 틀 3">
            <a:extLst>
              <a:ext uri="{FF2B5EF4-FFF2-40B4-BE49-F238E27FC236}">
                <a16:creationId xmlns:a16="http://schemas.microsoft.com/office/drawing/2014/main" id="{AFBFDEBD-25CC-4E95-BACF-191E308D0B07}"/>
              </a:ext>
            </a:extLst>
          </p:cNvPr>
          <p:cNvSpPr>
            <a:spLocks noGrp="1"/>
          </p:cNvSpPr>
          <p:nvPr>
            <p:ph type="sldNum" sz="quarter" idx="12"/>
          </p:nvPr>
        </p:nvSpPr>
        <p:spPr>
          <a:xfrm>
            <a:off x="9090633" y="6492875"/>
            <a:ext cx="2843772" cy="365125"/>
          </a:xfrm>
        </p:spPr>
        <p:txBody>
          <a:bodyPr/>
          <a:lstStyle/>
          <a:p>
            <a:fld id="{623C4622-A441-4979-A836-DE01BCB89F18}" type="slidenum">
              <a:rPr lang="ko-KR" altLang="en-US" smtClean="0">
                <a:solidFill>
                  <a:schemeClr val="bg1"/>
                </a:solidFill>
              </a:rPr>
              <a:pPr/>
              <a:t>9</a:t>
            </a:fld>
            <a:endParaRPr lang="ko-KR" altLang="en-US" dirty="0">
              <a:solidFill>
                <a:schemeClr val="bg1"/>
              </a:solidFill>
            </a:endParaRPr>
          </a:p>
        </p:txBody>
      </p:sp>
      <p:sp>
        <p:nvSpPr>
          <p:cNvPr id="7" name="제목 1">
            <a:extLst>
              <a:ext uri="{FF2B5EF4-FFF2-40B4-BE49-F238E27FC236}">
                <a16:creationId xmlns:a16="http://schemas.microsoft.com/office/drawing/2014/main" id="{3152FCE8-D656-4D11-A9FA-98C26AED85FE}"/>
              </a:ext>
            </a:extLst>
          </p:cNvPr>
          <p:cNvSpPr>
            <a:spLocks noGrp="1"/>
          </p:cNvSpPr>
          <p:nvPr>
            <p:ph type="title"/>
          </p:nvPr>
        </p:nvSpPr>
        <p:spPr>
          <a:xfrm>
            <a:off x="1102057" y="343468"/>
            <a:ext cx="9875520" cy="1356360"/>
          </a:xfrm>
        </p:spPr>
        <p:txBody>
          <a:bodyPr/>
          <a:lstStyle/>
          <a:p>
            <a:r>
              <a:rPr lang="ko-KR" altLang="de-DE" dirty="0"/>
              <a:t>적응의 방법 </a:t>
            </a:r>
            <a:r>
              <a:rPr lang="de-DE" altLang="ko-KR" sz="2400" dirty="0"/>
              <a:t>(</a:t>
            </a:r>
            <a:r>
              <a:rPr lang="de-DE" altLang="ko-KR" sz="2400" dirty="0" err="1"/>
              <a:t>Pelling</a:t>
            </a:r>
            <a:r>
              <a:rPr lang="de-DE" altLang="ko-KR" sz="2400" dirty="0"/>
              <a:t> </a:t>
            </a:r>
            <a:r>
              <a:rPr lang="ko-KR" altLang="de-DE" sz="2400" dirty="0"/>
              <a:t>책을 바탕으로</a:t>
            </a:r>
            <a:r>
              <a:rPr lang="de-DE" altLang="ko-KR" sz="2400" dirty="0"/>
              <a:t>)</a:t>
            </a:r>
            <a:endParaRPr lang="de-DE" dirty="0"/>
          </a:p>
        </p:txBody>
      </p:sp>
    </p:spTree>
    <p:extLst>
      <p:ext uri="{BB962C8B-B14F-4D97-AF65-F5344CB8AC3E}">
        <p14:creationId xmlns:p14="http://schemas.microsoft.com/office/powerpoint/2010/main" val="134267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2015</TotalTime>
  <Words>1491</Words>
  <Application>Microsoft Office PowerPoint</Application>
  <PresentationFormat>와이드스크린</PresentationFormat>
  <Paragraphs>266</Paragraphs>
  <Slides>50</Slides>
  <Notes>3</Notes>
  <HiddenSlides>0</HiddenSlides>
  <MMClips>0</MMClips>
  <ScaleCrop>false</ScaleCrop>
  <HeadingPairs>
    <vt:vector size="6" baseType="variant">
      <vt:variant>
        <vt:lpstr>사용한 글꼴</vt:lpstr>
      </vt:variant>
      <vt:variant>
        <vt:i4>14</vt:i4>
      </vt:variant>
      <vt:variant>
        <vt:lpstr>테마</vt:lpstr>
      </vt:variant>
      <vt:variant>
        <vt:i4>2</vt:i4>
      </vt:variant>
      <vt:variant>
        <vt:lpstr>슬라이드 제목</vt:lpstr>
      </vt:variant>
      <vt:variant>
        <vt:i4>50</vt:i4>
      </vt:variant>
    </vt:vector>
  </HeadingPairs>
  <TitlesOfParts>
    <vt:vector size="66" baseType="lpstr">
      <vt:lpstr>Aptos</vt:lpstr>
      <vt:lpstr>Aptos Display</vt:lpstr>
      <vt:lpstr>Lato</vt:lpstr>
      <vt:lpstr>Open Sans</vt:lpstr>
      <vt:lpstr>OpenSansM</vt:lpstr>
      <vt:lpstr>OpenSansR</vt:lpstr>
      <vt:lpstr>나눔고딕</vt:lpstr>
      <vt:lpstr>맑은 고딕</vt:lpstr>
      <vt:lpstr>Arial</vt:lpstr>
      <vt:lpstr>Calibri</vt:lpstr>
      <vt:lpstr>Calibri Light</vt:lpstr>
      <vt:lpstr>Courier New</vt:lpstr>
      <vt:lpstr>Segoe UI Semilight</vt:lpstr>
      <vt:lpstr>Times New Roman</vt:lpstr>
      <vt:lpstr>Office Theme</vt:lpstr>
      <vt:lpstr>Office 테마</vt:lpstr>
      <vt:lpstr>유럽 기후변화 적응 거버넌스</vt:lpstr>
      <vt:lpstr>소개</vt:lpstr>
      <vt:lpstr>목차</vt:lpstr>
      <vt:lpstr>기후변화, 언제 느끼나요?</vt:lpstr>
      <vt:lpstr>PowerPoint 프레젠테이션</vt:lpstr>
      <vt:lpstr>적응의 종류?</vt:lpstr>
      <vt:lpstr>적응의 영역</vt:lpstr>
      <vt:lpstr>적응의 분야</vt:lpstr>
      <vt:lpstr>적응의 방법 (Pelling 책을 바탕으로)</vt:lpstr>
      <vt:lpstr>PowerPoint 프레젠테이션</vt:lpstr>
      <vt:lpstr>저항적인 적응</vt:lpstr>
      <vt:lpstr>변천하는 적응</vt:lpstr>
      <vt:lpstr>전환적 적응</vt:lpstr>
      <vt:lpstr>적응이 어려운 이유 </vt:lpstr>
      <vt:lpstr>유럽 내 기후변화 적응</vt:lpstr>
      <vt:lpstr>PowerPoint 프레젠테이션</vt:lpstr>
      <vt:lpstr>네덜란드 ‘강을 위한 공간‘ 사업</vt:lpstr>
      <vt:lpstr>네덜란드 통합해안관리계획과 모래 모터</vt:lpstr>
      <vt:lpstr>독일 – 강을 위한 공간</vt:lpstr>
      <vt:lpstr>독일 – 해변 홍수 방지 사업</vt:lpstr>
      <vt:lpstr>영국 – 갈대밭 이용해 연안 홍수 저감</vt:lpstr>
      <vt:lpstr>기후 스마트 농업</vt:lpstr>
      <vt:lpstr>종자 다양화</vt:lpstr>
      <vt:lpstr>포르투갈- 물 순환 회복 프로젝트</vt:lpstr>
      <vt:lpstr>독일 - 토양 구조 개선</vt:lpstr>
      <vt:lpstr>프랑스 – 혼농임업 도입</vt:lpstr>
      <vt:lpstr>유럽 공동농업정책</vt:lpstr>
      <vt:lpstr>Farm to Fork 전략 (지속가능한 농식품 체계)</vt:lpstr>
      <vt:lpstr>친환경 적응(자연 기반 해법, 생태계 기반 적응, 그린인프라)</vt:lpstr>
      <vt:lpstr>빗물정원, 옥상정원, 벽면녹화, 가로수 확대 등  자연에 기반한 폭염과 홍수 대비</vt:lpstr>
      <vt:lpstr>유럽 내 시민참여와 반응</vt:lpstr>
      <vt:lpstr>미래를 위한 금요일(Fridays for Future)</vt:lpstr>
      <vt:lpstr>멸종저항 (Extinction Rebellion, XR)</vt:lpstr>
      <vt:lpstr>예술품 공격 (2022~)</vt:lpstr>
      <vt:lpstr>석탄 채굴 중단 운동</vt:lpstr>
      <vt:lpstr>프랑스 – 노란 조끼 운동 (2018~2020)</vt:lpstr>
      <vt:lpstr>유럽 – 농민 저항 운동(2024)</vt:lpstr>
      <vt:lpstr>또 다른 변화: 디지털 산업과 인공지능</vt:lpstr>
      <vt:lpstr>PowerPoint 프레젠테이션</vt:lpstr>
      <vt:lpstr>PowerPoint 프레젠테이션</vt:lpstr>
      <vt:lpstr>PowerPoint 프레젠테이션</vt:lpstr>
      <vt:lpstr> </vt:lpstr>
      <vt:lpstr>제본의 역설 – 리바운드 효과</vt:lpstr>
      <vt:lpstr>PowerPoint 프레젠테이션</vt:lpstr>
      <vt:lpstr>적응의 이상과 한계?</vt:lpstr>
      <vt:lpstr>지속가능한 라이프스타일  세계 운동</vt:lpstr>
      <vt:lpstr>한 사람의 실천이 세상을 바꿀까? </vt:lpstr>
      <vt:lpstr>불안과 절망에 맞서는 방법</vt:lpstr>
      <vt:lpstr>PowerPoint 프레젠테이션</vt:lpstr>
      <vt:lpstr>감사합니다!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유럽 기후변화 적응 거버넌스</dc:title>
  <dc:creator>Yi Hyun Kang</dc:creator>
  <cp:lastModifiedBy>Windows 사용자</cp:lastModifiedBy>
  <cp:revision>12</cp:revision>
  <dcterms:created xsi:type="dcterms:W3CDTF">2025-11-14T18:44:30Z</dcterms:created>
  <dcterms:modified xsi:type="dcterms:W3CDTF">2025-11-17T00:02:48Z</dcterms:modified>
</cp:coreProperties>
</file>